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85" r:id="rId3"/>
    <p:sldId id="292" r:id="rId4"/>
    <p:sldId id="293" r:id="rId5"/>
    <p:sldId id="294" r:id="rId6"/>
    <p:sldId id="296" r:id="rId7"/>
    <p:sldId id="298" r:id="rId8"/>
    <p:sldId id="305" r:id="rId9"/>
    <p:sldId id="304" r:id="rId10"/>
    <p:sldId id="299" r:id="rId11"/>
    <p:sldId id="302" r:id="rId12"/>
    <p:sldId id="30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9" clrIdx="1"/>
  <p:cmAuthor id="2" name="Kimberley"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586ED-B70B-499D-A908-B24EE62A8F51}" v="1223" dt="2020-11-28T21:15:1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67963" autoAdjust="0"/>
  </p:normalViewPr>
  <p:slideViewPr>
    <p:cSldViewPr>
      <p:cViewPr varScale="1">
        <p:scale>
          <a:sx n="77" d="100"/>
          <a:sy n="77" d="100"/>
        </p:scale>
        <p:origin x="2640" y="90"/>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01/12/2023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211224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r>
              <a:rPr lang="en-GB" dirty="0"/>
              <a:t>As</a:t>
            </a:r>
            <a:r>
              <a:rPr lang="en-GB" baseline="0" dirty="0"/>
              <a:t> you go through each aspect of </a:t>
            </a:r>
            <a:r>
              <a:rPr lang="en-GB" baseline="0" dirty="0" err="1"/>
              <a:t>Noj</a:t>
            </a:r>
            <a:r>
              <a:rPr lang="en-GB" baseline="0" dirty="0"/>
              <a:t>, you can compare with your area and start to brainstorm with students to give them ideas for their character.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323511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aseline="0" dirty="0"/>
              <a:t>Encourage students to think about the personality of their mascot and give it an appropriate facial expression. It can be anything!</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154978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baseline="0" dirty="0"/>
              <a:t>What does ‘mindful’ mean? It means paying attention to the present moment. It is about staying in the now rather then worrying about what has happened or what will happen. Activities such as drawing can help us do this. Why do you think that is?  (Discussion around concentrating and having your mind focussed on one activity. This can be relaxing and positive for our wellbeing.)</a:t>
            </a:r>
          </a:p>
          <a:p>
            <a:pPr marL="0" indent="0">
              <a:buFont typeface="Arial" panose="020B0604020202020204" pitchFamily="34" charset="0"/>
              <a:buNone/>
            </a:pPr>
            <a:endParaRPr lang="en-GB" b="1" i="1" baseline="0" dirty="0"/>
          </a:p>
          <a:p>
            <a:pPr marL="171450" indent="-171450">
              <a:buFont typeface="Arial" panose="020B0604020202020204" pitchFamily="34" charset="0"/>
              <a:buChar char="•"/>
            </a:pPr>
            <a:r>
              <a:rPr lang="en-GB" b="1" baseline="0" dirty="0"/>
              <a:t>Does anyone know what kind of tree this is? </a:t>
            </a:r>
            <a:r>
              <a:rPr lang="en-GB" b="0" baseline="0" dirty="0"/>
              <a:t>Bonsai tree</a:t>
            </a:r>
          </a:p>
          <a:p>
            <a:pPr marL="171450" indent="-171450">
              <a:buFont typeface="Arial" panose="020B0604020202020204" pitchFamily="34" charset="0"/>
              <a:buChar char="•"/>
            </a:pPr>
            <a:r>
              <a:rPr lang="en-GB" b="1" baseline="0" dirty="0"/>
              <a:t>Why is it special? </a:t>
            </a:r>
            <a:r>
              <a:rPr lang="en-GB" baseline="0" dirty="0"/>
              <a:t>A bonsai is a tree or shrub which is grown to look like a miniature version of a tree. </a:t>
            </a:r>
          </a:p>
          <a:p>
            <a:pPr marL="171450" indent="-171450">
              <a:buFont typeface="Arial" panose="020B0604020202020204" pitchFamily="34" charset="0"/>
              <a:buChar char="•"/>
            </a:pPr>
            <a:r>
              <a:rPr lang="en-GB" baseline="0" dirty="0"/>
              <a:t>Bonsai gardening can be considered an art form. </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8556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This task can be introduced the same way as the settler activity for the main lesson.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mn-lt"/>
                <a:ea typeface="+mn-ea"/>
              </a:rPr>
              <a:t>Give students only a couple of minutes and tell them to </a:t>
            </a:r>
            <a:r>
              <a:rPr lang="en-GB" sz="1200" b="0" baseline="0" dirty="0">
                <a:latin typeface="Kozuka Gothic Pro R" pitchFamily="34" charset="-128"/>
                <a:ea typeface="Kozuka Gothic Pro R" pitchFamily="34" charset="-128"/>
              </a:rPr>
              <a:t>t</a:t>
            </a:r>
            <a:r>
              <a:rPr lang="en-GB" sz="1200" b="0" dirty="0">
                <a:latin typeface="Kozuka Gothic Pro R" pitchFamily="34" charset="-128"/>
                <a:ea typeface="Kozuka Gothic Pro R" pitchFamily="34" charset="-128"/>
              </a:rPr>
              <a:t>ry not to lift the pencil from the paper.</a:t>
            </a:r>
          </a:p>
          <a:p>
            <a:pPr marL="0" indent="0">
              <a:buFont typeface="Arial" panose="020B0604020202020204" pitchFamily="34" charset="0"/>
              <a:buNone/>
            </a:pPr>
            <a:endParaRPr lang="en-GB" b="1" baseline="0" dirty="0"/>
          </a:p>
          <a:p>
            <a:pPr marL="0" indent="0">
              <a:buFont typeface="Arial" panose="020B0604020202020204" pitchFamily="34" charset="0"/>
              <a:buNone/>
            </a:pPr>
            <a:r>
              <a:rPr lang="en-GB" b="1" baseline="0" dirty="0"/>
              <a:t>For these drawing tasks you may wish to play some calming Japanese music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baseline="0" dirty="0"/>
              <a:t>E.g. Piano music from Ghibli film soundtracks: https://www.youtube.com/watch?v=l43kG7iDSw8</a:t>
            </a:r>
          </a:p>
          <a:p>
            <a:pPr marL="0" indent="0">
              <a:buFont typeface="Arial" panose="020B0604020202020204" pitchFamily="34" charset="0"/>
              <a:buNone/>
            </a:pPr>
            <a:endParaRPr lang="en-GB" b="1"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187416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79909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redraw the tree, or this can be used as an extension for Task One. </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106400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353704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a:t>
            </a:r>
            <a:r>
              <a:rPr lang="en-US" sz="1200" kern="1200" baseline="0" dirty="0">
                <a:solidFill>
                  <a:schemeClr val="tx1"/>
                </a:solidFill>
                <a:effectLst/>
                <a:latin typeface="+mn-lt"/>
                <a:ea typeface="+mn-ea"/>
                <a:cs typeface="+mn-cs"/>
              </a:rPr>
              <a:t> to the main lesson by pointing out these characters are all given different human-like personalities (just like students gave to their plant manga characters.)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characters are</a:t>
            </a:r>
            <a:r>
              <a:rPr lang="en-GB" sz="1200" kern="1200" baseline="0" dirty="0">
                <a:solidFill>
                  <a:schemeClr val="tx1"/>
                </a:solidFill>
                <a:effectLst/>
                <a:latin typeface="+mn-lt"/>
                <a:ea typeface="+mn-ea"/>
                <a:cs typeface="+mn-cs"/>
              </a:rPr>
              <a:t> known as </a:t>
            </a:r>
            <a:r>
              <a:rPr lang="en-GB" sz="1200" kern="1200" baseline="0" dirty="0" err="1">
                <a:solidFill>
                  <a:schemeClr val="tx1"/>
                </a:solidFill>
                <a:effectLst/>
                <a:latin typeface="+mn-lt"/>
                <a:ea typeface="+mn-ea"/>
                <a:cs typeface="+mn-cs"/>
              </a:rPr>
              <a:t>Yuru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Chara</a:t>
            </a:r>
            <a:r>
              <a:rPr lang="en-GB" sz="1200" kern="1200" baseline="0" dirty="0">
                <a:solidFill>
                  <a:schemeClr val="tx1"/>
                </a:solidFill>
                <a:effectLst/>
                <a:latin typeface="+mn-lt"/>
                <a:ea typeface="+mn-ea"/>
                <a:cs typeface="+mn-cs"/>
              </a:rPr>
              <a:t> and are ranked by popularity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Click the link on the slide to students the top 20 characters from 2020: </a:t>
            </a:r>
            <a:r>
              <a:rPr lang="en-GB" sz="1200" kern="1200" dirty="0">
                <a:solidFill>
                  <a:schemeClr val="tx1"/>
                </a:solidFill>
                <a:effectLst/>
                <a:latin typeface="+mn-lt"/>
                <a:ea typeface="+mn-ea"/>
                <a:cs typeface="+mn-cs"/>
              </a:rPr>
              <a:t>https://www.yurugp.jp/en/vote/result_ranking.php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64115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141339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41339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01/12/2023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01/12/2023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01/12/2023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01/12/2023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01/12/2023</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01/12/2023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01/12/2023</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01/12/2023</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01/12/2023</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01/12/2023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01/12/2023</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01/12/2023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hyperlink" Target="https://www.yurugp.jp/en/vote/result_ranking.php" TargetMode="External"/><Relationship Id="rId3" Type="http://schemas.openxmlformats.org/officeDocument/2006/relationships/hyperlink" Target="https://www.flickr.com/photos/8114633@N05/8778171763" TargetMode="External"/><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8114633@N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creativecommons.org/licenses/by/2.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lickr.com/photos/malfet/6459456959/" TargetMode="External"/><Relationship Id="rId5" Type="http://schemas.openxmlformats.org/officeDocument/2006/relationships/hyperlink" Target="https://www.yurugp.jp/en/vote/detail.php?id=00000009"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sa/2.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commons.wikimedia.org/wiki/File:%E7%94%B0%E3%82%93%E3%81%BC_(2641562359).jpg" TargetMode="External"/><Relationship Id="rId5" Type="http://schemas.openxmlformats.org/officeDocument/2006/relationships/hyperlink" Target="https://www.yurugp.jp/en/vote/detail.php?id=00002925"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dirty="0">
                <a:solidFill>
                  <a:schemeClr val="bg1"/>
                </a:solidFill>
              </a:rPr>
              <a:t>©Kimberly Evans with The Japan Society, based on  a workshop by Fumio Obata</a:t>
            </a:r>
          </a:p>
        </p:txBody>
      </p:sp>
      <p:sp>
        <p:nvSpPr>
          <p:cNvPr id="9" name="TextBox 8"/>
          <p:cNvSpPr txBox="1"/>
          <p:nvPr/>
        </p:nvSpPr>
        <p:spPr>
          <a:xfrm>
            <a:off x="1577581" y="2598003"/>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Extension activities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4956" r="5745"/>
          <a:stretch/>
        </p:blipFill>
        <p:spPr>
          <a:xfrm>
            <a:off x="6084168" y="3501008"/>
            <a:ext cx="2736304" cy="2683339"/>
          </a:xfrm>
          <a:prstGeom prst="rect">
            <a:avLst/>
          </a:prstGeom>
        </p:spPr>
      </p:pic>
    </p:spTree>
    <p:extLst>
      <p:ext uri="{BB962C8B-B14F-4D97-AF65-F5344CB8AC3E}">
        <p14:creationId xmlns:p14="http://schemas.microsoft.com/office/powerpoint/2010/main" val="110525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10</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err="1">
                <a:solidFill>
                  <a:schemeClr val="bg1">
                    <a:lumMod val="95000"/>
                  </a:schemeClr>
                </a:solidFill>
              </a:rPr>
              <a:t>Noj</a:t>
            </a:r>
            <a:r>
              <a:rPr lang="en-GB" dirty="0">
                <a:solidFill>
                  <a:schemeClr val="bg1">
                    <a:lumMod val="95000"/>
                  </a:schemeClr>
                </a:solidFill>
              </a:rPr>
              <a:t> illustration and design by Laura Richardson</a:t>
            </a:r>
          </a:p>
        </p:txBody>
      </p:sp>
      <p:sp>
        <p:nvSpPr>
          <p:cNvPr id="11" name="TextBox 10"/>
          <p:cNvSpPr txBox="1"/>
          <p:nvPr/>
        </p:nvSpPr>
        <p:spPr>
          <a:xfrm>
            <a:off x="433408" y="432029"/>
            <a:ext cx="6876252" cy="830997"/>
          </a:xfrm>
          <a:prstGeom prst="rect">
            <a:avLst/>
          </a:prstGeom>
          <a:noFill/>
        </p:spPr>
        <p:txBody>
          <a:bodyPr wrap="square" rtlCol="0">
            <a:spAutoFit/>
          </a:bodyPr>
          <a:lstStyle/>
          <a:p>
            <a:r>
              <a:rPr lang="en-US" sz="4800" b="1" dirty="0">
                <a:solidFill>
                  <a:srgbClr val="FF0000"/>
                </a:solidFill>
                <a:latin typeface="Kristen ITC" panose="03050502040202030202" pitchFamily="66" charset="0"/>
                <a:ea typeface="Kozuka Gothic Pro B" pitchFamily="34" charset="-128"/>
              </a:rPr>
              <a:t>Manga Mascots</a:t>
            </a:r>
            <a:endParaRPr lang="en-GB" sz="4800" b="1" dirty="0">
              <a:solidFill>
                <a:srgbClr val="FF0000"/>
              </a:solidFill>
              <a:latin typeface="Kristen ITC" panose="03050502040202030202" pitchFamily="66" charset="0"/>
              <a:ea typeface="Kozuka Gothic Pro B" pitchFamily="34" charset="-128"/>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35" name="TextBox 34"/>
          <p:cNvSpPr txBox="1"/>
          <p:nvPr/>
        </p:nvSpPr>
        <p:spPr>
          <a:xfrm>
            <a:off x="291638" y="4786991"/>
            <a:ext cx="2035654" cy="923330"/>
          </a:xfrm>
          <a:prstGeom prst="rect">
            <a:avLst/>
          </a:prstGeom>
          <a:noFill/>
        </p:spPr>
        <p:txBody>
          <a:bodyPr wrap="square" rtlCol="0">
            <a:spAutoFit/>
          </a:bodyPr>
          <a:lstStyle/>
          <a:p>
            <a:r>
              <a:rPr lang="en-GB" dirty="0">
                <a:latin typeface="Kozuka Gothic Pro B" pitchFamily="34" charset="-128"/>
                <a:ea typeface="Kozuka Gothic Pro B" pitchFamily="34" charset="-128"/>
              </a:rPr>
              <a:t>Art supplies </a:t>
            </a:r>
            <a:r>
              <a:rPr lang="en-GB" dirty="0">
                <a:latin typeface="Kozuka Gothic Pro R" pitchFamily="34" charset="-128"/>
                <a:ea typeface="Kozuka Gothic Pro R" pitchFamily="34" charset="-128"/>
              </a:rPr>
              <a:t>University of the Arts is in Norwich</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22" b="2624"/>
          <a:stretch/>
        </p:blipFill>
        <p:spPr>
          <a:xfrm>
            <a:off x="2327292" y="1474729"/>
            <a:ext cx="3865872" cy="4504423"/>
          </a:xfrm>
          <a:prstGeom prst="rect">
            <a:avLst/>
          </a:prstGeom>
        </p:spPr>
      </p:pic>
      <p:cxnSp>
        <p:nvCxnSpPr>
          <p:cNvPr id="19" name="Straight Arrow Connector 18"/>
          <p:cNvCxnSpPr/>
          <p:nvPr/>
        </p:nvCxnSpPr>
        <p:spPr>
          <a:xfrm flipV="1">
            <a:off x="4260228" y="1736340"/>
            <a:ext cx="1595456" cy="16472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327292" y="4606971"/>
            <a:ext cx="1584176" cy="36004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627784" y="2412293"/>
            <a:ext cx="864575" cy="15261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483768" y="3363485"/>
            <a:ext cx="1387766" cy="166879"/>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1638" y="3143793"/>
            <a:ext cx="2520280" cy="923330"/>
          </a:xfrm>
          <a:prstGeom prst="rect">
            <a:avLst/>
          </a:prstGeom>
          <a:noFill/>
        </p:spPr>
        <p:txBody>
          <a:bodyPr wrap="square" rtlCol="0">
            <a:spAutoFit/>
          </a:bodyPr>
          <a:lstStyle/>
          <a:p>
            <a:r>
              <a:rPr lang="en-GB" dirty="0" err="1">
                <a:latin typeface="Kozuka Gothic Pro B" pitchFamily="34" charset="-128"/>
                <a:ea typeface="Kozuka Gothic Pro B" pitchFamily="34" charset="-128"/>
              </a:rPr>
              <a:t>Stripey</a:t>
            </a:r>
            <a:r>
              <a:rPr lang="en-GB" dirty="0">
                <a:latin typeface="Kozuka Gothic Pro B" pitchFamily="34" charset="-128"/>
                <a:ea typeface="Kozuka Gothic Pro B" pitchFamily="34" charset="-128"/>
              </a:rPr>
              <a:t> suit</a:t>
            </a:r>
          </a:p>
          <a:p>
            <a:r>
              <a:rPr lang="en-GB" dirty="0">
                <a:latin typeface="Kozuka Gothic Pro R" pitchFamily="34" charset="-128"/>
                <a:ea typeface="Kozuka Gothic Pro R" pitchFamily="34" charset="-128"/>
              </a:rPr>
              <a:t>Represents Norwich market stalls </a:t>
            </a:r>
          </a:p>
        </p:txBody>
      </p:sp>
      <p:sp>
        <p:nvSpPr>
          <p:cNvPr id="7" name="TextBox 6"/>
          <p:cNvSpPr txBox="1"/>
          <p:nvPr/>
        </p:nvSpPr>
        <p:spPr>
          <a:xfrm>
            <a:off x="5940152" y="2576780"/>
            <a:ext cx="3774004" cy="4401205"/>
          </a:xfrm>
          <a:prstGeom prst="rect">
            <a:avLst/>
          </a:prstGeom>
          <a:noFill/>
        </p:spPr>
        <p:txBody>
          <a:bodyPr wrap="square" rtlCol="0">
            <a:spAutoFit/>
          </a:bodyPr>
          <a:lstStyle/>
          <a:p>
            <a:r>
              <a:rPr lang="en-GB" sz="2800" b="1" dirty="0">
                <a:latin typeface="Kristen ITC" panose="03050502040202030202" pitchFamily="66" charset="0"/>
                <a:ea typeface="Kozuka Gothic Pro R" pitchFamily="34" charset="-128"/>
              </a:rPr>
              <a:t>Meet </a:t>
            </a:r>
            <a:r>
              <a:rPr lang="en-GB" sz="2800" b="1" dirty="0" err="1">
                <a:latin typeface="Kristen ITC" panose="03050502040202030202" pitchFamily="66" charset="0"/>
                <a:ea typeface="Kozuka Gothic Pro B" pitchFamily="34" charset="-128"/>
              </a:rPr>
              <a:t>Noj</a:t>
            </a:r>
            <a:endParaRPr lang="en-GB" sz="2800" b="1" dirty="0">
              <a:latin typeface="Kristen ITC" panose="03050502040202030202" pitchFamily="66" charset="0"/>
              <a:ea typeface="Kozuka Gothic Pro R" pitchFamily="34" charset="-128"/>
            </a:endParaRPr>
          </a:p>
          <a:p>
            <a:endParaRPr lang="en-GB" sz="2400" dirty="0">
              <a:latin typeface="Kozuka Gothic Pro R" pitchFamily="34" charset="-128"/>
              <a:ea typeface="Kozuka Gothic Pro R" pitchFamily="34" charset="-128"/>
            </a:endParaRPr>
          </a:p>
          <a:p>
            <a:r>
              <a:rPr lang="en-GB" sz="2400" dirty="0" err="1">
                <a:latin typeface="Kozuka Gothic Pro R" pitchFamily="34" charset="-128"/>
                <a:ea typeface="Kozuka Gothic Pro R" pitchFamily="34" charset="-128"/>
              </a:rPr>
              <a:t>Noj</a:t>
            </a:r>
            <a:r>
              <a:rPr lang="en-GB" sz="2400" dirty="0">
                <a:latin typeface="Kozuka Gothic Pro R" pitchFamily="34" charset="-128"/>
                <a:ea typeface="Kozuka Gothic Pro R" pitchFamily="34" charset="-128"/>
              </a:rPr>
              <a:t> is an example </a:t>
            </a:r>
          </a:p>
          <a:p>
            <a:r>
              <a:rPr lang="en-GB" sz="2400" dirty="0">
                <a:latin typeface="Kozuka Gothic Pro R" pitchFamily="34" charset="-128"/>
                <a:ea typeface="Kozuka Gothic Pro R" pitchFamily="34" charset="-128"/>
              </a:rPr>
              <a:t>manga mascot for Norwich.</a:t>
            </a:r>
          </a:p>
          <a:p>
            <a:endParaRPr lang="en-GB" sz="2400" dirty="0">
              <a:latin typeface="Kozuka Gothic Pro R" pitchFamily="34" charset="-128"/>
              <a:ea typeface="Kozuka Gothic Pro R" pitchFamily="34" charset="-128"/>
            </a:endParaRPr>
          </a:p>
          <a:p>
            <a:r>
              <a:rPr lang="en-GB" sz="2400" dirty="0" err="1">
                <a:latin typeface="Kozuka Gothic Pro R" pitchFamily="34" charset="-128"/>
                <a:ea typeface="Kozuka Gothic Pro R" pitchFamily="34" charset="-128"/>
              </a:rPr>
              <a:t>Noj’s</a:t>
            </a:r>
            <a:r>
              <a:rPr lang="en-GB" sz="2400" dirty="0">
                <a:latin typeface="Kozuka Gothic Pro R" pitchFamily="34" charset="-128"/>
                <a:ea typeface="Kozuka Gothic Pro R" pitchFamily="34" charset="-128"/>
              </a:rPr>
              <a:t> personality is creative, sporty and chirpy.</a:t>
            </a:r>
          </a:p>
          <a:p>
            <a:endParaRPr lang="en-GB" sz="2400" dirty="0">
              <a:latin typeface="Kozuka Gothic Pro R" pitchFamily="34" charset="-128"/>
              <a:ea typeface="Kozuka Gothic Pro R" pitchFamily="34" charset="-128"/>
            </a:endParaRPr>
          </a:p>
          <a:p>
            <a:pPr>
              <a:lnSpc>
                <a:spcPct val="150000"/>
              </a:lnSpc>
            </a:pPr>
            <a:r>
              <a:rPr lang="en-GB" sz="2400" dirty="0">
                <a:latin typeface="Kozuka Gothic Pro R" pitchFamily="34" charset="-128"/>
                <a:ea typeface="Kozuka Gothic Pro R" pitchFamily="34" charset="-128"/>
              </a:rPr>
              <a:t> </a:t>
            </a:r>
          </a:p>
        </p:txBody>
      </p:sp>
      <p:sp>
        <p:nvSpPr>
          <p:cNvPr id="34" name="TextBox 33"/>
          <p:cNvSpPr txBox="1"/>
          <p:nvPr/>
        </p:nvSpPr>
        <p:spPr>
          <a:xfrm>
            <a:off x="373782" y="1486164"/>
            <a:ext cx="2520280" cy="1200329"/>
          </a:xfrm>
          <a:prstGeom prst="rect">
            <a:avLst/>
          </a:prstGeom>
          <a:noFill/>
        </p:spPr>
        <p:txBody>
          <a:bodyPr wrap="square" rtlCol="0">
            <a:spAutoFit/>
          </a:bodyPr>
          <a:lstStyle/>
          <a:p>
            <a:r>
              <a:rPr lang="en-GB" dirty="0">
                <a:latin typeface="Kozuka Gothic Pro B" pitchFamily="34" charset="-128"/>
                <a:ea typeface="Kozuka Gothic Pro B" pitchFamily="34" charset="-128"/>
              </a:rPr>
              <a:t>Canary</a:t>
            </a:r>
            <a:r>
              <a:rPr lang="en-GB" dirty="0">
                <a:latin typeface="Kozuka Gothic Pro R" pitchFamily="34" charset="-128"/>
                <a:ea typeface="Kozuka Gothic Pro R" pitchFamily="34" charset="-128"/>
              </a:rPr>
              <a:t> </a:t>
            </a:r>
          </a:p>
          <a:p>
            <a:r>
              <a:rPr lang="en-GB" dirty="0">
                <a:latin typeface="Kozuka Gothic Pro R" pitchFamily="34" charset="-128"/>
                <a:ea typeface="Kozuka Gothic Pro R" pitchFamily="34" charset="-128"/>
              </a:rPr>
              <a:t>The mascot for Norwich City Football Club is a canary bird</a:t>
            </a:r>
          </a:p>
        </p:txBody>
      </p:sp>
      <p:sp>
        <p:nvSpPr>
          <p:cNvPr id="21" name="TextBox 20"/>
          <p:cNvSpPr txBox="1"/>
          <p:nvPr/>
        </p:nvSpPr>
        <p:spPr>
          <a:xfrm>
            <a:off x="5957951" y="1256685"/>
            <a:ext cx="2520280" cy="923330"/>
          </a:xfrm>
          <a:prstGeom prst="rect">
            <a:avLst/>
          </a:prstGeom>
          <a:noFill/>
        </p:spPr>
        <p:txBody>
          <a:bodyPr wrap="square" rtlCol="0">
            <a:spAutoFit/>
          </a:bodyPr>
          <a:lstStyle/>
          <a:p>
            <a:r>
              <a:rPr lang="en-GB" dirty="0">
                <a:latin typeface="Kozuka Gothic Pro B" pitchFamily="34" charset="-128"/>
                <a:ea typeface="Kozuka Gothic Pro B" pitchFamily="34" charset="-128"/>
              </a:rPr>
              <a:t>Mustard hat </a:t>
            </a:r>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Norwich is famous for mustard</a:t>
            </a:r>
          </a:p>
        </p:txBody>
      </p:sp>
    </p:spTree>
    <p:extLst>
      <p:ext uri="{BB962C8B-B14F-4D97-AF65-F5344CB8AC3E}">
        <p14:creationId xmlns:p14="http://schemas.microsoft.com/office/powerpoint/2010/main" val="126490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34"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07306" y="95530"/>
            <a:ext cx="7676581"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F0000"/>
                </a:solidFill>
                <a:latin typeface="Kristen ITC" panose="03050502040202030202" pitchFamily="66" charset="0"/>
                <a:ea typeface="+mj-ea"/>
                <a:cs typeface="+mj-cs"/>
              </a:rPr>
              <a:t>Design your own manga mascot!</a:t>
            </a:r>
          </a:p>
        </p:txBody>
      </p:sp>
      <p:grpSp>
        <p:nvGrpSpPr>
          <p:cNvPr id="73" name="Group 7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74"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875C0976-F813-4A9D-9C1D-EDCB210117B0}"/>
              </a:ext>
            </a:extLst>
          </p:cNvPr>
          <p:cNvSpPr txBox="1"/>
          <p:nvPr/>
        </p:nvSpPr>
        <p:spPr>
          <a:xfrm>
            <a:off x="4067944" y="1620539"/>
            <a:ext cx="4975061" cy="439398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What is your town/city famous for?</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Does it make anything special?</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Is there a town/city </a:t>
            </a:r>
            <a:r>
              <a:rPr lang="en-US" sz="2400" dirty="0" err="1">
                <a:latin typeface="Kozuka Gothic Pro R" pitchFamily="34" charset="-128"/>
                <a:ea typeface="Kozuka Gothic Pro R" pitchFamily="34" charset="-128"/>
              </a:rPr>
              <a:t>colour</a:t>
            </a:r>
            <a:r>
              <a:rPr lang="en-US" sz="2400" dirty="0">
                <a:latin typeface="Kozuka Gothic Pro R" pitchFamily="34" charset="-128"/>
                <a:ea typeface="Kozuka Gothic Pro R" pitchFamily="34" charset="-128"/>
              </a:rPr>
              <a:t>?</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Is there a town/city symbol? </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What would you like people to know about your town/city?</a:t>
            </a:r>
          </a:p>
          <a:p>
            <a:pPr marL="285750" indent="-2286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If your town/city had a personality, then what would it be?</a:t>
            </a:r>
          </a:p>
        </p:txBody>
      </p:sp>
      <p:sp>
        <p:nvSpPr>
          <p:cNvPr id="10" name="Footer Placeholder 7"/>
          <p:cNvSpPr>
            <a:spLocks noGrp="1"/>
          </p:cNvSpPr>
          <p:nvPr>
            <p:ph type="ftr" sz="quarter" idx="11"/>
          </p:nvPr>
        </p:nvSpPr>
        <p:spPr>
          <a:xfrm>
            <a:off x="4809090" y="6356350"/>
            <a:ext cx="2025498" cy="365125"/>
          </a:xfrm>
        </p:spPr>
        <p:txBody>
          <a:bodyPr vert="horz" lIns="91440" tIns="45720" rIns="91440" bIns="45720" rtlCol="0" anchor="ctr">
            <a:normAutofit/>
          </a:bodyPr>
          <a:lstStyle/>
          <a:p>
            <a:pPr algn="l">
              <a:lnSpc>
                <a:spcPct val="90000"/>
              </a:lnSpc>
              <a:spcAft>
                <a:spcPts val="600"/>
              </a:spcAft>
              <a:defRPr/>
            </a:pPr>
            <a:r>
              <a:rPr lang="en-US" sz="900" kern="1200">
                <a:solidFill>
                  <a:prstClr val="black">
                    <a:tint val="75000"/>
                  </a:prstClr>
                </a:solidFill>
                <a:latin typeface="Calibri" panose="020F0502020204030204"/>
                <a:ea typeface="+mn-ea"/>
                <a:cs typeface="+mn-cs"/>
              </a:rPr>
              <a:t>©Kimberley Evans in collaboration with The Japan Society</a:t>
            </a:r>
          </a:p>
        </p:txBody>
      </p:sp>
      <p:sp>
        <p:nvSpPr>
          <p:cNvPr id="6" name="Slide Number Placeholder 5"/>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spcAft>
                <a:spcPts val="600"/>
              </a:spcAft>
              <a:defRPr/>
            </a:pPr>
            <a:fld id="{7627D4DA-CA93-4100-9923-91CA0C97AC6D}"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 </a:t>
            </a:r>
            <a:r>
              <a:rPr lang="en-GB" sz="1200" dirty="0" err="1">
                <a:solidFill>
                  <a:schemeClr val="bg1">
                    <a:lumMod val="95000"/>
                  </a:schemeClr>
                </a:solidFill>
              </a:rPr>
              <a:t>Noj</a:t>
            </a:r>
            <a:r>
              <a:rPr lang="en-GB" sz="1200" dirty="0">
                <a:solidFill>
                  <a:schemeClr val="bg1">
                    <a:lumMod val="95000"/>
                  </a:schemeClr>
                </a:solidFill>
              </a:rPr>
              <a:t> illustration and design by Laura Richardson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985931" y="397597"/>
            <a:ext cx="850900" cy="8509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096" r="5722"/>
          <a:stretch/>
        </p:blipFill>
        <p:spPr>
          <a:xfrm>
            <a:off x="697090" y="1248497"/>
            <a:ext cx="3348507" cy="4723000"/>
          </a:xfrm>
          <a:prstGeom prst="rect">
            <a:avLst/>
          </a:prstGeom>
        </p:spPr>
      </p:pic>
      <p:sp>
        <p:nvSpPr>
          <p:cNvPr id="13" name="TextBox 12"/>
          <p:cNvSpPr txBox="1"/>
          <p:nvPr/>
        </p:nvSpPr>
        <p:spPr>
          <a:xfrm>
            <a:off x="539552" y="1620539"/>
            <a:ext cx="4752528" cy="815608"/>
          </a:xfrm>
          <a:prstGeom prst="rect">
            <a:avLst/>
          </a:prstGeom>
          <a:noFill/>
        </p:spPr>
        <p:txBody>
          <a:bodyPr wrap="square" rtlCol="0">
            <a:spAutoFit/>
          </a:bodyPr>
          <a:lstStyle/>
          <a:p>
            <a:pPr>
              <a:spcAft>
                <a:spcPts val="600"/>
              </a:spcAft>
            </a:pPr>
            <a:endParaRPr lang="en-GB" sz="2400"/>
          </a:p>
          <a:p>
            <a:pPr>
              <a:spcAft>
                <a:spcPts val="600"/>
              </a:spcAft>
            </a:pPr>
            <a:r>
              <a:rPr lang="en-GB"/>
              <a:t> </a:t>
            </a:r>
          </a:p>
        </p:txBody>
      </p:sp>
      <p:sp>
        <p:nvSpPr>
          <p:cNvPr id="2" name="Rectangle 1">
            <a:extLst>
              <a:ext uri="{FF2B5EF4-FFF2-40B4-BE49-F238E27FC236}">
                <a16:creationId xmlns:a16="http://schemas.microsoft.com/office/drawing/2014/main" id="{53086EC2-F2C2-4CDB-A8F7-DDE3F007FA80}"/>
              </a:ext>
            </a:extLst>
          </p:cNvPr>
          <p:cNvSpPr/>
          <p:nvPr/>
        </p:nvSpPr>
        <p:spPr>
          <a:xfrm>
            <a:off x="100995" y="1669521"/>
            <a:ext cx="2555776" cy="1154162"/>
          </a:xfrm>
          <a:prstGeom prst="rect">
            <a:avLst/>
          </a:prstGeom>
        </p:spPr>
        <p:txBody>
          <a:bodyPr wrap="square">
            <a:spAutoFit/>
          </a:bodyPr>
          <a:lstStyle/>
          <a:p>
            <a:pPr>
              <a:spcAft>
                <a:spcPts val="600"/>
              </a:spcAft>
            </a:pPr>
            <a:endParaRPr lang="en-GB" sz="3200"/>
          </a:p>
          <a:p>
            <a:pPr>
              <a:spcAft>
                <a:spcPts val="600"/>
              </a:spcAft>
            </a:pPr>
            <a:endParaRPr lang="en-GB" sz="3200"/>
          </a:p>
        </p:txBody>
      </p:sp>
    </p:spTree>
    <p:extLst>
      <p:ext uri="{BB962C8B-B14F-4D97-AF65-F5344CB8AC3E}">
        <p14:creationId xmlns:p14="http://schemas.microsoft.com/office/powerpoint/2010/main" val="142037396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824661" y="2060848"/>
            <a:ext cx="5780383" cy="2677656"/>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This resource is based on a workshop designed by </a:t>
            </a:r>
            <a:r>
              <a:rPr lang="en-US" sz="1600" dirty="0">
                <a:latin typeface="Kozuka Gothic Pro B" pitchFamily="34" charset="-128"/>
                <a:ea typeface="Kozuka Gothic Pro B" pitchFamily="34" charset="-128"/>
              </a:rPr>
              <a:t>Fumio Obata and has been adapted by Kimberley Evans in collaboration with the Japan Society.</a:t>
            </a:r>
            <a:endParaRPr lang="en-GB" sz="1600" dirty="0">
              <a:latin typeface="Kozuka Gothic Pro B" pitchFamily="34" charset="-128"/>
              <a:ea typeface="Kozuka Gothic Pro B" pitchFamily="34" charset="-128"/>
            </a:endParaRPr>
          </a:p>
          <a:p>
            <a:endParaRPr lang="en-GB" b="1" dirty="0">
              <a:solidFill>
                <a:srgbClr val="FF0000"/>
              </a:solidFill>
              <a:latin typeface="Kozuka Gothic Pro EL" pitchFamily="34" charset="-128"/>
              <a:ea typeface="Kozuka Gothic Pro EL"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b="1" dirty="0">
                <a:latin typeface="Kozuka Gothic Pro R" pitchFamily="34" charset="-128"/>
                <a:ea typeface="Kozuka Gothic Pro R"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a:t>
            </a:r>
            <a:endParaRPr lang="en-GB" sz="1600" b="1"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JapanSocietyLondon</a:t>
            </a:r>
            <a:endParaRPr lang="en-GB" sz="1600" b="1"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12</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21"/>
          <a:stretch/>
        </p:blipFill>
        <p:spPr bwMode="auto">
          <a:xfrm>
            <a:off x="323529" y="1877043"/>
            <a:ext cx="2023432"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691680" y="6356350"/>
            <a:ext cx="6264696" cy="365125"/>
          </a:xfrm>
        </p:spPr>
        <p:txBody>
          <a:bodyPr/>
          <a:lstStyle/>
          <a:p>
            <a:r>
              <a:rPr lang="en-GB" dirty="0">
                <a:solidFill>
                  <a:schemeClr val="bg1"/>
                </a:solidFill>
              </a:rPr>
              <a:t>©Kimberley Evans in  collaboration with The Japan Society</a:t>
            </a:r>
          </a:p>
        </p:txBody>
      </p:sp>
    </p:spTree>
    <p:extLst>
      <p:ext uri="{BB962C8B-B14F-4D97-AF65-F5344CB8AC3E}">
        <p14:creationId xmlns:p14="http://schemas.microsoft.com/office/powerpoint/2010/main" val="99114773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250855"/>
            <a:ext cx="6876252" cy="923330"/>
          </a:xfrm>
          <a:prstGeom prst="rect">
            <a:avLst/>
          </a:prstGeom>
          <a:noFill/>
        </p:spPr>
        <p:txBody>
          <a:bodyPr wrap="square" rtlCol="0">
            <a:spAutoFit/>
          </a:bodyPr>
          <a:lstStyle/>
          <a:p>
            <a:r>
              <a:rPr lang="en-GB" sz="5400" b="1" dirty="0">
                <a:solidFill>
                  <a:srgbClr val="FF0000"/>
                </a:solidFill>
                <a:latin typeface="Kristen ITC" panose="03050502040202030202" pitchFamily="66" charset="0"/>
                <a:ea typeface="Kozuka Gothic Pro B" pitchFamily="34" charset="-128"/>
              </a:rPr>
              <a:t>Mindful Manga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35900" y="220567"/>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392002"/>
            <a:ext cx="6027087" cy="4461459"/>
          </a:xfrm>
          <a:prstGeom prst="rect">
            <a:avLst/>
          </a:prstGeom>
        </p:spPr>
      </p:pic>
    </p:spTree>
    <p:extLst>
      <p:ext uri="{BB962C8B-B14F-4D97-AF65-F5344CB8AC3E}">
        <p14:creationId xmlns:p14="http://schemas.microsoft.com/office/powerpoint/2010/main" val="39545664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3</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514857" y="321849"/>
            <a:ext cx="311341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One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378" y="1132020"/>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2638884" y="5356283"/>
            <a:ext cx="4165364" cy="1169551"/>
          </a:xfrm>
          <a:prstGeom prst="rect">
            <a:avLst/>
          </a:prstGeom>
        </p:spPr>
        <p:txBody>
          <a:bodyPr wrap="square">
            <a:spAutoFit/>
          </a:bodyPr>
          <a:lstStyle/>
          <a:p>
            <a:endParaRPr lang="en-GB" sz="2800" dirty="0"/>
          </a:p>
          <a:p>
            <a:r>
              <a:rPr lang="en-GB" sz="2400" dirty="0">
                <a:latin typeface="Kozuka Gothic Pro R" pitchFamily="34" charset="-128"/>
                <a:ea typeface="Kozuka Gothic Pro R" pitchFamily="34" charset="-128"/>
              </a:rPr>
              <a:t>Draw the outline of the tree.</a:t>
            </a: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3668407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4</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321849"/>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one continued…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135883"/>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667272" y="5498648"/>
            <a:ext cx="6301178" cy="738664"/>
          </a:xfrm>
          <a:prstGeom prst="rect">
            <a:avLst/>
          </a:prstGeom>
        </p:spPr>
        <p:txBody>
          <a:bodyPr wrap="square">
            <a:spAutoFit/>
          </a:bodyPr>
          <a:lstStyle/>
          <a:p>
            <a:pPr marL="457200" indent="-457200">
              <a:buFont typeface="Arial" panose="020B0604020202020204" pitchFamily="34" charset="0"/>
              <a:buChar char="•"/>
            </a:pPr>
            <a:endParaRPr lang="en-GB" dirty="0"/>
          </a:p>
          <a:p>
            <a:r>
              <a:rPr lang="en-GB" sz="2400" dirty="0">
                <a:latin typeface="Kozuka Gothic Pro R" pitchFamily="34" charset="-128"/>
                <a:ea typeface="Kozuka Gothic Pro R" pitchFamily="34" charset="-128"/>
              </a:rPr>
              <a:t>Add as much detail as possible to your tree.</a:t>
            </a:r>
          </a:p>
        </p:txBody>
      </p:sp>
    </p:spTree>
    <p:extLst>
      <p:ext uri="{BB962C8B-B14F-4D97-AF65-F5344CB8AC3E}">
        <p14:creationId xmlns:p14="http://schemas.microsoft.com/office/powerpoint/2010/main" val="9843986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5</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179512" y="321849"/>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Two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302630"/>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62999" y="1670608"/>
            <a:ext cx="2555776" cy="3785652"/>
          </a:xfrm>
          <a:prstGeom prst="rect">
            <a:avLst/>
          </a:prstGeom>
        </p:spPr>
        <p:txBody>
          <a:bodyPr wrap="square">
            <a:spAutoFit/>
          </a:bodyPr>
          <a:lstStyle/>
          <a:p>
            <a:r>
              <a:rPr lang="en-GB" sz="2400" dirty="0">
                <a:latin typeface="Kozuka Gothic Pro R" pitchFamily="34" charset="-128"/>
                <a:ea typeface="Kozuka Gothic Pro R" pitchFamily="34" charset="-128"/>
              </a:rPr>
              <a:t>Draw the tree.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Think about </a:t>
            </a:r>
          </a:p>
          <a:p>
            <a:r>
              <a:rPr lang="en-GB" sz="2400" dirty="0">
                <a:latin typeface="Kozuka Gothic Pro R" pitchFamily="34" charset="-128"/>
                <a:ea typeface="Kozuka Gothic Pro R" pitchFamily="34" charset="-128"/>
              </a:rPr>
              <a:t>the tree as a character.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Draw a face within the branches. </a:t>
            </a:r>
          </a:p>
          <a:p>
            <a:endParaRPr lang="en-GB" sz="2400" dirty="0"/>
          </a:p>
        </p:txBody>
      </p:sp>
    </p:spTree>
    <p:extLst>
      <p:ext uri="{BB962C8B-B14F-4D97-AF65-F5344CB8AC3E}">
        <p14:creationId xmlns:p14="http://schemas.microsoft.com/office/powerpoint/2010/main" val="26133788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306460" y="391202"/>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Three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282887"/>
            <a:ext cx="6108346" cy="4521609"/>
          </a:xfrm>
          <a:prstGeom prst="rect">
            <a:avLst/>
          </a:prstGeom>
        </p:spPr>
      </p:pic>
      <p:sp>
        <p:nvSpPr>
          <p:cNvPr id="13" name="TextBox 12"/>
          <p:cNvSpPr txBox="1"/>
          <p:nvPr/>
        </p:nvSpPr>
        <p:spPr>
          <a:xfrm>
            <a:off x="539552" y="1620539"/>
            <a:ext cx="4752528" cy="738664"/>
          </a:xfrm>
          <a:prstGeom prst="rect">
            <a:avLst/>
          </a:prstGeom>
          <a:noFill/>
        </p:spPr>
        <p:txBody>
          <a:bodyPr wrap="square" rtlCol="0">
            <a:spAutoFit/>
          </a:bodyPr>
          <a:lstStyle/>
          <a:p>
            <a:endParaRPr lang="en-GB" sz="2400" dirty="0"/>
          </a:p>
          <a:p>
            <a:r>
              <a:rPr lang="en-GB" dirty="0"/>
              <a:t> </a:t>
            </a:r>
          </a:p>
        </p:txBody>
      </p:sp>
      <p:sp>
        <p:nvSpPr>
          <p:cNvPr id="2" name="Rectangle 1">
            <a:extLst>
              <a:ext uri="{FF2B5EF4-FFF2-40B4-BE49-F238E27FC236}">
                <a16:creationId xmlns:a16="http://schemas.microsoft.com/office/drawing/2014/main" id="{53086EC2-F2C2-4CDB-A8F7-DDE3F007FA80}"/>
              </a:ext>
            </a:extLst>
          </p:cNvPr>
          <p:cNvSpPr/>
          <p:nvPr/>
        </p:nvSpPr>
        <p:spPr>
          <a:xfrm>
            <a:off x="179512" y="2204864"/>
            <a:ext cx="2555776" cy="2677656"/>
          </a:xfrm>
          <a:prstGeom prst="rect">
            <a:avLst/>
          </a:prstGeom>
        </p:spPr>
        <p:txBody>
          <a:bodyPr wrap="square">
            <a:spAutoFit/>
          </a:bodyPr>
          <a:lstStyle/>
          <a:p>
            <a:r>
              <a:rPr lang="en-GB" sz="2400" dirty="0">
                <a:latin typeface="Kozuka Gothic Pro R" pitchFamily="34" charset="-128"/>
                <a:ea typeface="Kozuka Gothic Pro R" pitchFamily="34" charset="-128"/>
              </a:rPr>
              <a:t>You have three minutes to look at the tree.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Now draw the tree from memory. </a:t>
            </a:r>
          </a:p>
        </p:txBody>
      </p:sp>
    </p:spTree>
    <p:extLst>
      <p:ext uri="{BB962C8B-B14F-4D97-AF65-F5344CB8AC3E}">
        <p14:creationId xmlns:p14="http://schemas.microsoft.com/office/powerpoint/2010/main" val="413914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7</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US" altLang="ja-JP" dirty="0">
                <a:solidFill>
                  <a:schemeClr val="bg1"/>
                </a:solidFill>
                <a:hlinkClick r:id="rId3"/>
              </a:rPr>
              <a:t>"</a:t>
            </a:r>
            <a:r>
              <a:rPr lang="ja-JP" altLang="en-US" dirty="0">
                <a:solidFill>
                  <a:schemeClr val="bg1"/>
                </a:solidFill>
                <a:hlinkClick r:id="rId3"/>
              </a:rPr>
              <a:t>ゆるキャラまつり</a:t>
            </a:r>
            <a:r>
              <a:rPr lang="en-US" altLang="ja-JP" dirty="0">
                <a:solidFill>
                  <a:schemeClr val="bg1"/>
                </a:solidFill>
                <a:hlinkClick r:id="rId3"/>
              </a:rPr>
              <a:t>"</a:t>
            </a:r>
            <a:r>
              <a:rPr lang="ja-JP" altLang="en-US" dirty="0">
                <a:solidFill>
                  <a:schemeClr val="bg1"/>
                </a:solidFill>
              </a:rPr>
              <a:t> </a:t>
            </a:r>
            <a:r>
              <a:rPr lang="en-GB" dirty="0">
                <a:solidFill>
                  <a:schemeClr val="bg1"/>
                </a:solidFill>
              </a:rPr>
              <a:t>by </a:t>
            </a:r>
            <a:r>
              <a:rPr lang="en-GB" dirty="0" err="1">
                <a:solidFill>
                  <a:schemeClr val="bg1"/>
                </a:solidFill>
                <a:hlinkClick r:id="rId4"/>
              </a:rPr>
              <a:t>ari_taka</a:t>
            </a:r>
            <a:r>
              <a:rPr lang="en-GB" dirty="0">
                <a:solidFill>
                  <a:schemeClr val="bg1"/>
                </a:solidFill>
              </a:rPr>
              <a:t> is licensed under </a:t>
            </a:r>
            <a:r>
              <a:rPr lang="en-GB" dirty="0">
                <a:solidFill>
                  <a:schemeClr val="bg1"/>
                </a:solidFill>
                <a:hlinkClick r:id="rId5"/>
              </a:rPr>
              <a:t>CC BY-NC-SA 2.0</a:t>
            </a:r>
            <a:r>
              <a:rPr lang="en-GB" dirty="0">
                <a:solidFill>
                  <a:schemeClr val="bg1"/>
                </a:solidFill>
              </a:rPr>
              <a:t> (</a:t>
            </a:r>
            <a:r>
              <a:rPr lang="en-GB">
                <a:solidFill>
                  <a:schemeClr val="bg1"/>
                </a:solidFill>
              </a:rPr>
              <a:t>cropped)</a:t>
            </a:r>
            <a:endParaRPr lang="en-GB" dirty="0">
              <a:solidFill>
                <a:schemeClr val="bg1"/>
              </a:solidFill>
            </a:endParaRPr>
          </a:p>
        </p:txBody>
      </p:sp>
      <p:sp>
        <p:nvSpPr>
          <p:cNvPr id="11" name="TextBox 10"/>
          <p:cNvSpPr txBox="1"/>
          <p:nvPr/>
        </p:nvSpPr>
        <p:spPr>
          <a:xfrm>
            <a:off x="306460" y="476672"/>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Local Mascots </a:t>
            </a: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7627331" y="28112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13" name="TextBox 12"/>
          <p:cNvSpPr txBox="1"/>
          <p:nvPr/>
        </p:nvSpPr>
        <p:spPr>
          <a:xfrm>
            <a:off x="539552" y="1620539"/>
            <a:ext cx="4752528" cy="738664"/>
          </a:xfrm>
          <a:prstGeom prst="rect">
            <a:avLst/>
          </a:prstGeom>
          <a:noFill/>
        </p:spPr>
        <p:txBody>
          <a:bodyPr wrap="square" rtlCol="0">
            <a:spAutoFit/>
          </a:bodyPr>
          <a:lstStyle/>
          <a:p>
            <a:endParaRPr lang="en-GB" sz="2400"/>
          </a:p>
          <a:p>
            <a:r>
              <a:rPr lang="en-GB"/>
              <a:t> </a:t>
            </a:r>
            <a:endParaRPr lang="en-GB" dirty="0"/>
          </a:p>
        </p:txBody>
      </p:sp>
      <p:sp>
        <p:nvSpPr>
          <p:cNvPr id="2" name="Rectangle 1">
            <a:extLst>
              <a:ext uri="{FF2B5EF4-FFF2-40B4-BE49-F238E27FC236}">
                <a16:creationId xmlns:a16="http://schemas.microsoft.com/office/drawing/2014/main" id="{53086EC2-F2C2-4CDB-A8F7-DDE3F007FA80}"/>
              </a:ext>
            </a:extLst>
          </p:cNvPr>
          <p:cNvSpPr/>
          <p:nvPr/>
        </p:nvSpPr>
        <p:spPr>
          <a:xfrm>
            <a:off x="360040" y="1669521"/>
            <a:ext cx="2555776" cy="3539430"/>
          </a:xfrm>
          <a:prstGeom prst="rect">
            <a:avLst/>
          </a:prstGeom>
        </p:spPr>
        <p:txBody>
          <a:bodyPr wrap="square">
            <a:spAutoFit/>
          </a:bodyPr>
          <a:lstStyle/>
          <a:p>
            <a:r>
              <a:rPr lang="en-GB" sz="2400" dirty="0">
                <a:latin typeface="Kozuka Gothic Pro R" pitchFamily="34" charset="-128"/>
                <a:ea typeface="Kozuka Gothic Pro R" pitchFamily="34" charset="-128"/>
              </a:rPr>
              <a:t>Most cities and places in Japan have a mascot.</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They are usually based on famous products from that place. </a:t>
            </a:r>
          </a:p>
          <a:p>
            <a:endParaRPr lang="en-GB" sz="3200" dirty="0"/>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7722" t="17799" r="10412" b="12220"/>
          <a:stretch/>
        </p:blipFill>
        <p:spPr>
          <a:xfrm>
            <a:off x="2987824" y="1669521"/>
            <a:ext cx="5615096" cy="3600000"/>
          </a:xfrm>
          <a:prstGeom prst="rect">
            <a:avLst/>
          </a:prstGeom>
        </p:spPr>
      </p:pic>
      <p:sp>
        <p:nvSpPr>
          <p:cNvPr id="5" name="TextBox 4"/>
          <p:cNvSpPr txBox="1"/>
          <p:nvPr/>
        </p:nvSpPr>
        <p:spPr>
          <a:xfrm>
            <a:off x="2654982" y="5625702"/>
            <a:ext cx="3827066" cy="369332"/>
          </a:xfrm>
          <a:prstGeom prst="rect">
            <a:avLst/>
          </a:prstGeom>
          <a:noFill/>
        </p:spPr>
        <p:txBody>
          <a:bodyPr wrap="square" rtlCol="0">
            <a:spAutoFit/>
          </a:bodyPr>
          <a:lstStyle/>
          <a:p>
            <a:r>
              <a:rPr lang="en-GB" dirty="0">
                <a:latin typeface="Kristen ITC" panose="03050502040202030202" pitchFamily="66" charset="0"/>
              </a:rPr>
              <a:t>Click </a:t>
            </a:r>
            <a:r>
              <a:rPr lang="en-GB" dirty="0">
                <a:latin typeface="Kristen ITC" panose="03050502040202030202" pitchFamily="66" charset="0"/>
                <a:hlinkClick r:id="rId8"/>
              </a:rPr>
              <a:t>here</a:t>
            </a:r>
            <a:r>
              <a:rPr lang="en-GB" dirty="0">
                <a:latin typeface="Kristen ITC" panose="03050502040202030202" pitchFamily="66" charset="0"/>
              </a:rPr>
              <a:t> to see more mascots</a:t>
            </a:r>
          </a:p>
        </p:txBody>
      </p:sp>
    </p:spTree>
    <p:extLst>
      <p:ext uri="{BB962C8B-B14F-4D97-AF65-F5344CB8AC3E}">
        <p14:creationId xmlns:p14="http://schemas.microsoft.com/office/powerpoint/2010/main" val="54112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3266"/>
          <a:stretch/>
        </p:blipFill>
        <p:spPr>
          <a:xfrm>
            <a:off x="3358308" y="548680"/>
            <a:ext cx="5785692" cy="5031528"/>
          </a:xfrm>
          <a:prstGeom prst="rect">
            <a:avLst/>
          </a:pr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8</a:t>
            </a:fld>
            <a:endParaRPr lang="en-US">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185322" y="529232"/>
            <a:ext cx="39726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Local Mascots</a:t>
            </a:r>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3086EC2-F2C2-4CDB-A8F7-DDE3F007FA80}"/>
              </a:ext>
            </a:extLst>
          </p:cNvPr>
          <p:cNvSpPr/>
          <p:nvPr/>
        </p:nvSpPr>
        <p:spPr>
          <a:xfrm>
            <a:off x="337158" y="1772816"/>
            <a:ext cx="4218299" cy="3539430"/>
          </a:xfrm>
          <a:prstGeom prst="rect">
            <a:avLst/>
          </a:prstGeom>
        </p:spPr>
        <p:txBody>
          <a:bodyPr wrap="square">
            <a:spAutoFit/>
          </a:bodyPr>
          <a:lstStyle/>
          <a:p>
            <a:r>
              <a:rPr lang="en-US" sz="2800" dirty="0"/>
              <a:t>This is Yuzu, a sour fruit.</a:t>
            </a:r>
          </a:p>
          <a:p>
            <a:endParaRPr lang="en-GB" sz="2800" dirty="0"/>
          </a:p>
          <a:p>
            <a:r>
              <a:rPr lang="en-GB" sz="2800" dirty="0" err="1"/>
              <a:t>Minoh</a:t>
            </a:r>
            <a:r>
              <a:rPr lang="en-GB" sz="2800" dirty="0"/>
              <a:t> is a town in a place called Osaka. It is famous for its Yuzu.</a:t>
            </a:r>
          </a:p>
          <a:p>
            <a:endParaRPr lang="en-US" sz="2800" dirty="0"/>
          </a:p>
          <a:p>
            <a:r>
              <a:rPr lang="en-US" sz="2800" dirty="0"/>
              <a:t>So </a:t>
            </a:r>
            <a:r>
              <a:rPr lang="en-US" sz="2800" dirty="0" err="1"/>
              <a:t>Minoh</a:t>
            </a:r>
            <a:r>
              <a:rPr lang="en-US" sz="2800" dirty="0"/>
              <a:t> has a mascot based on Yuzu.</a:t>
            </a:r>
            <a:endParaRPr lang="en-GB" sz="2800" dirty="0"/>
          </a:p>
        </p:txBody>
      </p:sp>
      <p:sp>
        <p:nvSpPr>
          <p:cNvPr id="6" name="Rectangle 5"/>
          <p:cNvSpPr/>
          <p:nvPr/>
        </p:nvSpPr>
        <p:spPr>
          <a:xfrm>
            <a:off x="4283968" y="5565186"/>
            <a:ext cx="4680520" cy="646331"/>
          </a:xfrm>
          <a:prstGeom prst="rect">
            <a:avLst/>
          </a:prstGeom>
        </p:spPr>
        <p:txBody>
          <a:bodyPr wrap="square">
            <a:spAutoFit/>
          </a:bodyPr>
          <a:lstStyle/>
          <a:p>
            <a:pPr algn="ctr"/>
            <a:r>
              <a:rPr lang="en-GB" dirty="0">
                <a:latin typeface="Kristen ITC" panose="03050502040202030202" pitchFamily="66" charset="0"/>
              </a:rPr>
              <a:t>Click </a:t>
            </a:r>
            <a:r>
              <a:rPr lang="en-GB" dirty="0">
                <a:latin typeface="Kristen ITC" panose="03050502040202030202" pitchFamily="66" charset="0"/>
                <a:hlinkClick r:id="rId5"/>
              </a:rPr>
              <a:t>here</a:t>
            </a:r>
            <a:r>
              <a:rPr lang="en-GB" dirty="0">
                <a:latin typeface="Kristen ITC" panose="03050502040202030202" pitchFamily="66" charset="0"/>
              </a:rPr>
              <a:t> to meet </a:t>
            </a:r>
            <a:r>
              <a:rPr lang="en-US" dirty="0" err="1">
                <a:latin typeface="Kristen ITC" panose="03050502040202030202" pitchFamily="66" charset="0"/>
              </a:rPr>
              <a:t>Minoh’s</a:t>
            </a:r>
            <a:r>
              <a:rPr lang="en-US" dirty="0">
                <a:latin typeface="Kristen ITC" panose="03050502040202030202" pitchFamily="66" charset="0"/>
              </a:rPr>
              <a:t> mascot, </a:t>
            </a:r>
          </a:p>
          <a:p>
            <a:pPr algn="ctr"/>
            <a:r>
              <a:rPr lang="en-GB" dirty="0" err="1">
                <a:latin typeface="Kristen ITC" panose="03050502040202030202" pitchFamily="66" charset="0"/>
              </a:rPr>
              <a:t>Takino-michi</a:t>
            </a:r>
            <a:r>
              <a:rPr lang="en-GB" dirty="0">
                <a:latin typeface="Kristen ITC" panose="03050502040202030202" pitchFamily="66" charset="0"/>
              </a:rPr>
              <a:t> </a:t>
            </a:r>
            <a:r>
              <a:rPr lang="en-GB" dirty="0" err="1">
                <a:latin typeface="Kristen ITC" panose="03050502040202030202" pitchFamily="66" charset="0"/>
              </a:rPr>
              <a:t>Yuzuru</a:t>
            </a:r>
            <a:r>
              <a:rPr lang="en-GB" dirty="0">
                <a:latin typeface="Kristen ITC" panose="03050502040202030202" pitchFamily="66" charset="0"/>
              </a:rPr>
              <a:t> </a:t>
            </a:r>
          </a:p>
        </p:txBody>
      </p:sp>
      <p:sp>
        <p:nvSpPr>
          <p:cNvPr id="20" name="Footer Placeholder 7"/>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hlinkClick r:id="rId6"/>
              </a:rPr>
              <a:t>Yuzu Oranges</a:t>
            </a:r>
            <a:r>
              <a:rPr lang="en-GB">
                <a:solidFill>
                  <a:schemeClr val="bg1"/>
                </a:solidFill>
              </a:rPr>
              <a:t> by Nikita from Russian Federation, is licensed under </a:t>
            </a:r>
            <a:r>
              <a:rPr lang="en-GB">
                <a:solidFill>
                  <a:schemeClr val="bg1"/>
                </a:solidFill>
                <a:hlinkClick r:id="rId7"/>
              </a:rPr>
              <a:t> CC BY 2.0</a:t>
            </a:r>
            <a:r>
              <a:rPr lang="en-GB">
                <a:solidFill>
                  <a:schemeClr val="bg1"/>
                </a:solidFill>
              </a:rPr>
              <a:t>, via Wikimedia Commons </a:t>
            </a:r>
            <a:endParaRPr lang="en-GB" dirty="0">
              <a:solidFill>
                <a:schemeClr val="bg1"/>
              </a:solidFill>
            </a:endParaRPr>
          </a:p>
        </p:txBody>
      </p:sp>
    </p:spTree>
    <p:extLst>
      <p:ext uri="{BB962C8B-B14F-4D97-AF65-F5344CB8AC3E}">
        <p14:creationId xmlns:p14="http://schemas.microsoft.com/office/powerpoint/2010/main" val="2300176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additive="base">
                                        <p:cTn id="1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888" y="305246"/>
            <a:ext cx="6963112" cy="5222334"/>
          </a:xfrm>
          <a:prstGeom prst="rect">
            <a:avLst/>
          </a:pr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9</a:t>
            </a:fld>
            <a:endParaRPr lang="en-US">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169378" y="479804"/>
            <a:ext cx="39726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Local Mascots</a:t>
            </a:r>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3086EC2-F2C2-4CDB-A8F7-DDE3F007FA80}"/>
              </a:ext>
            </a:extLst>
          </p:cNvPr>
          <p:cNvSpPr/>
          <p:nvPr/>
        </p:nvSpPr>
        <p:spPr>
          <a:xfrm>
            <a:off x="302533" y="1576240"/>
            <a:ext cx="3888711" cy="3970318"/>
          </a:xfrm>
          <a:prstGeom prst="rect">
            <a:avLst/>
          </a:prstGeom>
        </p:spPr>
        <p:txBody>
          <a:bodyPr wrap="square">
            <a:spAutoFit/>
          </a:bodyPr>
          <a:lstStyle/>
          <a:p>
            <a:r>
              <a:rPr lang="en-US" sz="2800" dirty="0"/>
              <a:t>This is a rice field.</a:t>
            </a:r>
          </a:p>
          <a:p>
            <a:endParaRPr lang="en-US" sz="2800" dirty="0"/>
          </a:p>
          <a:p>
            <a:r>
              <a:rPr lang="en-US" sz="2800" dirty="0"/>
              <a:t>It’s a common sight in many rural areas of Japan.</a:t>
            </a:r>
          </a:p>
          <a:p>
            <a:endParaRPr lang="en-US" sz="2800" dirty="0"/>
          </a:p>
          <a:p>
            <a:r>
              <a:rPr lang="en-US" sz="2800" dirty="0"/>
              <a:t>A town called </a:t>
            </a:r>
            <a:r>
              <a:rPr lang="en-US" sz="2800" dirty="0" err="1"/>
              <a:t>Tako</a:t>
            </a:r>
            <a:r>
              <a:rPr lang="en-US" sz="2800" dirty="0"/>
              <a:t> grows a lot of rice so their mascot is a ‘Rice Fairy’. </a:t>
            </a:r>
          </a:p>
        </p:txBody>
      </p:sp>
      <p:sp>
        <p:nvSpPr>
          <p:cNvPr id="16" name="Rectangle 15"/>
          <p:cNvSpPr/>
          <p:nvPr/>
        </p:nvSpPr>
        <p:spPr>
          <a:xfrm>
            <a:off x="4282979" y="5527580"/>
            <a:ext cx="4860032" cy="646331"/>
          </a:xfrm>
          <a:prstGeom prst="rect">
            <a:avLst/>
          </a:prstGeom>
        </p:spPr>
        <p:txBody>
          <a:bodyPr wrap="square">
            <a:spAutoFit/>
          </a:bodyPr>
          <a:lstStyle/>
          <a:p>
            <a:pPr algn="ctr"/>
            <a:r>
              <a:rPr lang="en-GB" dirty="0">
                <a:latin typeface="Kristen ITC" panose="03050502040202030202" pitchFamily="66" charset="0"/>
              </a:rPr>
              <a:t>Click </a:t>
            </a:r>
            <a:r>
              <a:rPr lang="en-GB" dirty="0">
                <a:latin typeface="Kristen ITC" panose="03050502040202030202" pitchFamily="66" charset="0"/>
                <a:hlinkClick r:id="rId5"/>
              </a:rPr>
              <a:t>here</a:t>
            </a:r>
            <a:r>
              <a:rPr lang="en-GB" dirty="0">
                <a:latin typeface="Kristen ITC" panose="03050502040202030202" pitchFamily="66" charset="0"/>
              </a:rPr>
              <a:t> to meet </a:t>
            </a:r>
            <a:r>
              <a:rPr lang="en-GB" dirty="0" err="1">
                <a:latin typeface="Kristen ITC" panose="03050502040202030202" pitchFamily="66" charset="0"/>
              </a:rPr>
              <a:t>Tako’s</a:t>
            </a:r>
            <a:r>
              <a:rPr lang="en-GB" dirty="0">
                <a:latin typeface="Kristen ITC" panose="03050502040202030202" pitchFamily="66" charset="0"/>
              </a:rPr>
              <a:t> mascot,</a:t>
            </a:r>
          </a:p>
          <a:p>
            <a:pPr algn="ctr"/>
            <a:r>
              <a:rPr lang="en-GB" dirty="0">
                <a:latin typeface="Kristen ITC" panose="03050502040202030202" pitchFamily="66" charset="0"/>
              </a:rPr>
              <a:t> </a:t>
            </a:r>
            <a:r>
              <a:rPr lang="en-GB" dirty="0" err="1">
                <a:latin typeface="Kristen ITC" panose="03050502040202030202" pitchFamily="66" charset="0"/>
              </a:rPr>
              <a:t>Fukura</a:t>
            </a:r>
            <a:r>
              <a:rPr lang="en-GB" dirty="0">
                <a:latin typeface="Kristen ITC" panose="03050502040202030202" pitchFamily="66" charset="0"/>
              </a:rPr>
              <a:t> </a:t>
            </a:r>
            <a:r>
              <a:rPr lang="en-GB" dirty="0" err="1">
                <a:latin typeface="Kristen ITC" panose="03050502040202030202" pitchFamily="66" charset="0"/>
              </a:rPr>
              <a:t>Tamako</a:t>
            </a:r>
            <a:endParaRPr lang="en-GB" dirty="0">
              <a:latin typeface="Kristen ITC" panose="03050502040202030202" pitchFamily="66" charset="0"/>
            </a:endParaRPr>
          </a:p>
        </p:txBody>
      </p:sp>
      <p:sp>
        <p:nvSpPr>
          <p:cNvPr id="18" name="Footer Placeholder 7"/>
          <p:cNvSpPr txBox="1">
            <a:spLocks/>
          </p:cNvSpPr>
          <p:nvPr/>
        </p:nvSpPr>
        <p:spPr>
          <a:xfrm>
            <a:off x="0" y="635635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ja-JP" altLang="en-US">
                <a:solidFill>
                  <a:schemeClr val="bg1"/>
                </a:solidFill>
                <a:hlinkClick r:id="rId6"/>
              </a:rPr>
              <a:t>田んぼ</a:t>
            </a:r>
            <a:r>
              <a:rPr lang="ja-JP" altLang="en-US">
                <a:solidFill>
                  <a:schemeClr val="bg1"/>
                </a:solidFill>
              </a:rPr>
              <a:t>　</a:t>
            </a:r>
            <a:r>
              <a:rPr lang="en-GB">
                <a:solidFill>
                  <a:schemeClr val="bg1"/>
                </a:solidFill>
              </a:rPr>
              <a:t>by contri from Yonezawa-Shi, Yamagata, Japan, </a:t>
            </a:r>
            <a:r>
              <a:rPr lang="en-GB">
                <a:solidFill>
                  <a:schemeClr val="bg1"/>
                </a:solidFill>
                <a:hlinkClick r:id="rId7"/>
              </a:rPr>
              <a:t>CC BY-SA 2.0</a:t>
            </a:r>
            <a:r>
              <a:rPr lang="en-GB">
                <a:solidFill>
                  <a:schemeClr val="bg1"/>
                </a:solidFill>
              </a:rPr>
              <a:t>, via Wikimedia Commons</a:t>
            </a:r>
            <a:endParaRPr lang="en-GB" dirty="0">
              <a:solidFill>
                <a:schemeClr val="bg1"/>
              </a:solidFill>
            </a:endParaRPr>
          </a:p>
        </p:txBody>
      </p:sp>
    </p:spTree>
    <p:extLst>
      <p:ext uri="{BB962C8B-B14F-4D97-AF65-F5344CB8AC3E}">
        <p14:creationId xmlns:p14="http://schemas.microsoft.com/office/powerpoint/2010/main" val="3713731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915</Words>
  <Application>Microsoft Office PowerPoint</Application>
  <PresentationFormat>On-screen Show (4:3)</PresentationFormat>
  <Paragraphs>145</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Kozuka Gothic Pro B</vt:lpstr>
      <vt:lpstr>Kozuka Gothic Pro EL</vt:lpstr>
      <vt:lpstr>Kozuka Gothic Pro R</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Victor Davidson</cp:lastModifiedBy>
  <cp:revision>47</cp:revision>
  <dcterms:created xsi:type="dcterms:W3CDTF">2020-11-28T21:12:26Z</dcterms:created>
  <dcterms:modified xsi:type="dcterms:W3CDTF">2023-11-30T22:25:10Z</dcterms:modified>
</cp:coreProperties>
</file>