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98" r:id="rId2"/>
  </p:sldMasterIdLst>
  <p:notesMasterIdLst>
    <p:notesMasterId r:id="rId15"/>
  </p:notesMasterIdLst>
  <p:handoutMasterIdLst>
    <p:handoutMasterId r:id="rId16"/>
  </p:handoutMasterIdLst>
  <p:sldIdLst>
    <p:sldId id="258" r:id="rId3"/>
    <p:sldId id="283" r:id="rId4"/>
    <p:sldId id="264" r:id="rId5"/>
    <p:sldId id="273" r:id="rId6"/>
    <p:sldId id="274" r:id="rId7"/>
    <p:sldId id="275" r:id="rId8"/>
    <p:sldId id="276" r:id="rId9"/>
    <p:sldId id="277" r:id="rId10"/>
    <p:sldId id="278" r:id="rId11"/>
    <p:sldId id="279" r:id="rId12"/>
    <p:sldId id="280" r:id="rId13"/>
    <p:sldId id="267" r:id="rId14"/>
  </p:sldIdLst>
  <p:sldSz cx="9144000" cy="6858000" type="screen4x3"/>
  <p:notesSz cx="6858000" cy="9144000"/>
  <p:embeddedFontLst>
    <p:embeddedFont>
      <p:font typeface="Roboto" panose="02000000000000000000" pitchFamily="2" charset="0"/>
      <p:regular r:id="rId17"/>
      <p:bold r:id="rId18"/>
      <p:italic r:id="rId19"/>
      <p:boldItalic r:id="rId20"/>
    </p:embeddedFont>
    <p:embeddedFont>
      <p:font typeface="Twinkl" panose="020B0604020202020204" charset="0"/>
      <p:regular r:id="rId21"/>
      <p:bold r:id="rId22"/>
    </p:embeddedFont>
  </p:embeddedFontLst>
  <p:defaultTextStyle>
    <a:defPPr>
      <a:defRPr lang="en-US"/>
    </a:defPPr>
    <a:lvl1pPr algn="l" rtl="0" eaLnBrk="0" fontAlgn="base" hangingPunct="0">
      <a:spcBef>
        <a:spcPct val="0"/>
      </a:spcBef>
      <a:spcAft>
        <a:spcPct val="0"/>
      </a:spcAft>
      <a:defRPr kern="1200">
        <a:solidFill>
          <a:schemeClr val="tx1"/>
        </a:solidFill>
        <a:latin typeface="Twinkl" panose="02000000000000000000" pitchFamily="2" charset="77"/>
        <a:ea typeface="+mn-ea"/>
        <a:cs typeface="+mn-cs"/>
      </a:defRPr>
    </a:lvl1pPr>
    <a:lvl2pPr marL="457200" algn="l" rtl="0" eaLnBrk="0" fontAlgn="base" hangingPunct="0">
      <a:spcBef>
        <a:spcPct val="0"/>
      </a:spcBef>
      <a:spcAft>
        <a:spcPct val="0"/>
      </a:spcAft>
      <a:defRPr kern="1200">
        <a:solidFill>
          <a:schemeClr val="tx1"/>
        </a:solidFill>
        <a:latin typeface="Twinkl" panose="02000000000000000000" pitchFamily="2" charset="77"/>
        <a:ea typeface="+mn-ea"/>
        <a:cs typeface="+mn-cs"/>
      </a:defRPr>
    </a:lvl2pPr>
    <a:lvl3pPr marL="914400" algn="l" rtl="0" eaLnBrk="0" fontAlgn="base" hangingPunct="0">
      <a:spcBef>
        <a:spcPct val="0"/>
      </a:spcBef>
      <a:spcAft>
        <a:spcPct val="0"/>
      </a:spcAft>
      <a:defRPr kern="1200">
        <a:solidFill>
          <a:schemeClr val="tx1"/>
        </a:solidFill>
        <a:latin typeface="Twinkl" panose="02000000000000000000" pitchFamily="2" charset="77"/>
        <a:ea typeface="+mn-ea"/>
        <a:cs typeface="+mn-cs"/>
      </a:defRPr>
    </a:lvl3pPr>
    <a:lvl4pPr marL="1371600" algn="l" rtl="0" eaLnBrk="0" fontAlgn="base" hangingPunct="0">
      <a:spcBef>
        <a:spcPct val="0"/>
      </a:spcBef>
      <a:spcAft>
        <a:spcPct val="0"/>
      </a:spcAft>
      <a:defRPr kern="1200">
        <a:solidFill>
          <a:schemeClr val="tx1"/>
        </a:solidFill>
        <a:latin typeface="Twinkl" panose="02000000000000000000" pitchFamily="2" charset="77"/>
        <a:ea typeface="+mn-ea"/>
        <a:cs typeface="+mn-cs"/>
      </a:defRPr>
    </a:lvl4pPr>
    <a:lvl5pPr marL="1828800" algn="l" rtl="0" eaLnBrk="0" fontAlgn="base" hangingPunct="0">
      <a:spcBef>
        <a:spcPct val="0"/>
      </a:spcBef>
      <a:spcAft>
        <a:spcPct val="0"/>
      </a:spcAft>
      <a:defRPr kern="1200">
        <a:solidFill>
          <a:schemeClr val="tx1"/>
        </a:solidFill>
        <a:latin typeface="Twinkl" panose="02000000000000000000" pitchFamily="2" charset="77"/>
        <a:ea typeface="+mn-ea"/>
        <a:cs typeface="+mn-cs"/>
      </a:defRPr>
    </a:lvl5pPr>
    <a:lvl6pPr marL="2286000" algn="l" defTabSz="914400" rtl="0" eaLnBrk="1" latinLnBrk="0" hangingPunct="1">
      <a:defRPr kern="1200">
        <a:solidFill>
          <a:schemeClr val="tx1"/>
        </a:solidFill>
        <a:latin typeface="Twinkl" panose="02000000000000000000" pitchFamily="2" charset="77"/>
        <a:ea typeface="+mn-ea"/>
        <a:cs typeface="+mn-cs"/>
      </a:defRPr>
    </a:lvl6pPr>
    <a:lvl7pPr marL="2743200" algn="l" defTabSz="914400" rtl="0" eaLnBrk="1" latinLnBrk="0" hangingPunct="1">
      <a:defRPr kern="1200">
        <a:solidFill>
          <a:schemeClr val="tx1"/>
        </a:solidFill>
        <a:latin typeface="Twinkl" panose="02000000000000000000" pitchFamily="2" charset="77"/>
        <a:ea typeface="+mn-ea"/>
        <a:cs typeface="+mn-cs"/>
      </a:defRPr>
    </a:lvl7pPr>
    <a:lvl8pPr marL="3200400" algn="l" defTabSz="914400" rtl="0" eaLnBrk="1" latinLnBrk="0" hangingPunct="1">
      <a:defRPr kern="1200">
        <a:solidFill>
          <a:schemeClr val="tx1"/>
        </a:solidFill>
        <a:latin typeface="Twinkl" panose="02000000000000000000" pitchFamily="2" charset="77"/>
        <a:ea typeface="+mn-ea"/>
        <a:cs typeface="+mn-cs"/>
      </a:defRPr>
    </a:lvl8pPr>
    <a:lvl9pPr marL="3657600" algn="l" defTabSz="914400" rtl="0" eaLnBrk="1" latinLnBrk="0" hangingPunct="1">
      <a:defRPr kern="1200">
        <a:solidFill>
          <a:schemeClr val="tx1"/>
        </a:solidFill>
        <a:latin typeface="Twinkl" panose="02000000000000000000" pitchFamily="2" charset="77"/>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40">
          <p15:clr>
            <a:srgbClr val="A4A3A4"/>
          </p15:clr>
        </p15:guide>
        <p15:guide id="4" orient="horz" pos="3952" userDrawn="1">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8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5D6"/>
    <a:srgbClr val="F6EA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18" autoAdjust="0"/>
    <p:restoredTop sz="94660"/>
  </p:normalViewPr>
  <p:slideViewPr>
    <p:cSldViewPr snapToGrid="0" showGuides="1">
      <p:cViewPr varScale="1">
        <p:scale>
          <a:sx n="114" d="100"/>
          <a:sy n="114" d="100"/>
        </p:scale>
        <p:origin x="1824" y="102"/>
      </p:cViewPr>
      <p:guideLst>
        <p:guide orient="horz" pos="2160"/>
        <p:guide pos="2880"/>
        <p:guide pos="340"/>
        <p:guide orient="horz" pos="3952"/>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C71FBB-7D8A-E003-E175-13520437992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5BF83646-4966-9F09-F5CF-BFDED469AB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9977CD63-E549-5644-B55B-83BBE24E516C}" type="datetimeFigureOut">
              <a:rPr lang="en-GB"/>
              <a:pPr>
                <a:defRPr/>
              </a:pPr>
              <a:t>26/11/2024</a:t>
            </a:fld>
            <a:endParaRPr lang="en-GB"/>
          </a:p>
        </p:txBody>
      </p:sp>
      <p:sp>
        <p:nvSpPr>
          <p:cNvPr id="4" name="Footer Placeholder 3">
            <a:extLst>
              <a:ext uri="{FF2B5EF4-FFF2-40B4-BE49-F238E27FC236}">
                <a16:creationId xmlns:a16="http://schemas.microsoft.com/office/drawing/2014/main" id="{FF039513-FB3D-AF80-4EEF-A7927FB66D3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a:extLst>
              <a:ext uri="{FF2B5EF4-FFF2-40B4-BE49-F238E27FC236}">
                <a16:creationId xmlns:a16="http://schemas.microsoft.com/office/drawing/2014/main" id="{D7DD8468-783C-30BC-536E-5B2766BAB526}"/>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53392105-B30F-3244-95A4-A69C10B5843E}" type="slidenum">
              <a:rPr lang="en-GB" altLang="en-US"/>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C25AF66-D12C-36D6-6153-34333C9979F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47C84BB8-D6E4-53AC-988A-02EED50D13E9}"/>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938E3FC-960E-E54E-87A5-3AC20532BF3B}" type="datetimeFigureOut">
              <a:rPr lang="en-GB"/>
              <a:pPr>
                <a:defRPr/>
              </a:pPr>
              <a:t>26/11/2024</a:t>
            </a:fld>
            <a:endParaRPr lang="en-GB"/>
          </a:p>
        </p:txBody>
      </p:sp>
      <p:sp>
        <p:nvSpPr>
          <p:cNvPr id="4" name="Slide Image Placeholder 3">
            <a:extLst>
              <a:ext uri="{FF2B5EF4-FFF2-40B4-BE49-F238E27FC236}">
                <a16:creationId xmlns:a16="http://schemas.microsoft.com/office/drawing/2014/main" id="{513B1EE6-D986-D401-F799-9A8776C28334}"/>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2EA18AB6-1AD7-F68D-5699-13B2513B3E82}"/>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DB5D2440-1F4A-C9AE-3455-D88E2DC3735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F158FC92-5E29-709C-29FC-0C6248E1C9A7}"/>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95761D78-B6F9-B949-AF1F-6F332A229669}"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hyperlink" Target="https://www.twinkl.co.uk/resources/australian-curriculum-aligned-resources-3-4-australia/australian-resources-3---4-science/australian-resources-3---4-science-cross-curriculum-priorities"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2" Type="http://schemas.openxmlformats.org/officeDocument/2006/relationships/hyperlink" Target="mailto:twinklcares@twinkl.co.uk" TargetMode="External"/><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1993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xternal Websites Disclaimer">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424F2D6C-1BD0-087E-4480-6327BCE5EF86}"/>
              </a:ext>
            </a:extLst>
          </p:cNvPr>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7" name="Title 2">
            <a:extLst>
              <a:ext uri="{FF2B5EF4-FFF2-40B4-BE49-F238E27FC236}">
                <a16:creationId xmlns:a16="http://schemas.microsoft.com/office/drawing/2014/main" id="{25A823B4-9726-4A3B-F377-C7C8D9EE29C1}"/>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8" name="Rectangle 7">
            <a:extLst>
              <a:ext uri="{FF2B5EF4-FFF2-40B4-BE49-F238E27FC236}">
                <a16:creationId xmlns:a16="http://schemas.microsoft.com/office/drawing/2014/main" id="{D0D68119-16F1-EF5B-E849-41130E763367}"/>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9" name="Group 8">
            <a:extLst>
              <a:ext uri="{FF2B5EF4-FFF2-40B4-BE49-F238E27FC236}">
                <a16:creationId xmlns:a16="http://schemas.microsoft.com/office/drawing/2014/main" id="{3DF63974-AF95-9967-72C1-36481641320B}"/>
              </a:ext>
            </a:extLst>
          </p:cNvPr>
          <p:cNvGrpSpPr/>
          <p:nvPr userDrawn="1"/>
        </p:nvGrpSpPr>
        <p:grpSpPr>
          <a:xfrm>
            <a:off x="743837" y="1681195"/>
            <a:ext cx="7644513" cy="2002840"/>
            <a:chOff x="743837" y="1344834"/>
            <a:chExt cx="7644513" cy="2002840"/>
          </a:xfrm>
        </p:grpSpPr>
        <p:sp>
          <p:nvSpPr>
            <p:cNvPr id="10" name="Rectangle 9">
              <a:extLst>
                <a:ext uri="{FF2B5EF4-FFF2-40B4-BE49-F238E27FC236}">
                  <a16:creationId xmlns:a16="http://schemas.microsoft.com/office/drawing/2014/main" id="{16E188ED-CB65-C800-C5B5-F115F60B389D}"/>
                </a:ext>
              </a:extLst>
            </p:cNvPr>
            <p:cNvSpPr/>
            <p:nvPr/>
          </p:nvSpPr>
          <p:spPr>
            <a:xfrm>
              <a:off x="743837" y="1344834"/>
              <a:ext cx="2703717"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Websites</a:t>
              </a:r>
            </a:p>
          </p:txBody>
        </p:sp>
        <p:sp>
          <p:nvSpPr>
            <p:cNvPr id="11" name="Rectangle 10">
              <a:extLst>
                <a:ext uri="{FF2B5EF4-FFF2-40B4-BE49-F238E27FC236}">
                  <a16:creationId xmlns:a16="http://schemas.microsoft.com/office/drawing/2014/main" id="{5F77A4F4-AC29-6A09-0743-FA0A904D9DFA}"/>
                </a:ext>
              </a:extLst>
            </p:cNvPr>
            <p:cNvSpPr/>
            <p:nvPr/>
          </p:nvSpPr>
          <p:spPr>
            <a:xfrm>
              <a:off x="755650" y="1618794"/>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websites. Please be aware that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You should also be aware that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the case. We are not responsible for the content of external sites.</a:t>
              </a:r>
            </a:p>
          </p:txBody>
        </p:sp>
      </p:grpSp>
      <p:sp>
        <p:nvSpPr>
          <p:cNvPr id="12" name="TextBox 11">
            <a:extLst>
              <a:ext uri="{FF2B5EF4-FFF2-40B4-BE49-F238E27FC236}">
                <a16:creationId xmlns:a16="http://schemas.microsoft.com/office/drawing/2014/main" id="{6BA6633B-7405-5199-BC34-F55C27CEA8C0}"/>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4127060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xternal Video Websites Disclaimer">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44B8717F-5242-08BE-A097-3EB03CB94A65}"/>
              </a:ext>
            </a:extLst>
          </p:cNvPr>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6" name="Title 2">
            <a:extLst>
              <a:ext uri="{FF2B5EF4-FFF2-40B4-BE49-F238E27FC236}">
                <a16:creationId xmlns:a16="http://schemas.microsoft.com/office/drawing/2014/main" id="{FF6BF398-F425-DFF2-7911-D2B29A504064}"/>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7" name="Rectangle 6">
            <a:extLst>
              <a:ext uri="{FF2B5EF4-FFF2-40B4-BE49-F238E27FC236}">
                <a16:creationId xmlns:a16="http://schemas.microsoft.com/office/drawing/2014/main" id="{531BD6A3-23BF-01F5-AD14-C35EBAD069DB}"/>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8" name="Group 7">
            <a:extLst>
              <a:ext uri="{FF2B5EF4-FFF2-40B4-BE49-F238E27FC236}">
                <a16:creationId xmlns:a16="http://schemas.microsoft.com/office/drawing/2014/main" id="{735EACFD-B413-14C3-112A-096086DC9FB2}"/>
              </a:ext>
            </a:extLst>
          </p:cNvPr>
          <p:cNvGrpSpPr/>
          <p:nvPr userDrawn="1"/>
        </p:nvGrpSpPr>
        <p:grpSpPr>
          <a:xfrm>
            <a:off x="733079" y="1681195"/>
            <a:ext cx="7643458" cy="2649171"/>
            <a:chOff x="744892" y="3707365"/>
            <a:chExt cx="7643458" cy="2649171"/>
          </a:xfrm>
        </p:grpSpPr>
        <p:sp>
          <p:nvSpPr>
            <p:cNvPr id="9" name="Rectangle 8">
              <a:extLst>
                <a:ext uri="{FF2B5EF4-FFF2-40B4-BE49-F238E27FC236}">
                  <a16:creationId xmlns:a16="http://schemas.microsoft.com/office/drawing/2014/main" id="{1424CA44-F1AA-AA4D-2D6F-FF8500DD9074}"/>
                </a:ext>
              </a:extLst>
            </p:cNvPr>
            <p:cNvSpPr/>
            <p:nvPr/>
          </p:nvSpPr>
          <p:spPr>
            <a:xfrm>
              <a:off x="744892" y="3707365"/>
              <a:ext cx="3214972"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Video Websites</a:t>
              </a:r>
            </a:p>
          </p:txBody>
        </p:sp>
        <p:sp>
          <p:nvSpPr>
            <p:cNvPr id="10" name="Rectangle 9">
              <a:extLst>
                <a:ext uri="{FF2B5EF4-FFF2-40B4-BE49-F238E27FC236}">
                  <a16:creationId xmlns:a16="http://schemas.microsoft.com/office/drawing/2014/main" id="{FFBBA14D-A90F-F4E4-08C2-4974E549AA66}"/>
                </a:ext>
              </a:extLst>
            </p:cNvPr>
            <p:cNvSpPr/>
            <p:nvPr/>
          </p:nvSpPr>
          <p:spPr>
            <a:xfrm>
              <a:off x="755650" y="3981325"/>
              <a:ext cx="7632700" cy="2375211"/>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video websites. These websites often have </a:t>
              </a:r>
              <a:r>
                <a:rPr lang="en-GB" sz="1400" dirty="0" err="1">
                  <a:latin typeface="Roboto" panose="02000000000000000000" pitchFamily="2" charset="0"/>
                  <a:ea typeface="Roboto" panose="02000000000000000000" pitchFamily="2" charset="0"/>
                </a:rPr>
                <a:t>autoplay</a:t>
              </a:r>
              <a:r>
                <a:rPr lang="en-GB" sz="1400" dirty="0">
                  <a:latin typeface="Roboto" panose="02000000000000000000" pitchFamily="2" charset="0"/>
                  <a:ea typeface="Roboto" panose="02000000000000000000" pitchFamily="2" charset="0"/>
                </a:rPr>
                <a:t> features meaning that other videos will play after the video you are watching finishes. You should disable this feature before using the video in any classroom or similar setting.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assumes no responsibility for the contents of linked websites.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a:t>
              </a:r>
              <a:br>
                <a:rPr lang="en-GB" sz="1400" dirty="0">
                  <a:latin typeface="Roboto" panose="02000000000000000000" pitchFamily="2" charset="0"/>
                  <a:ea typeface="Roboto" panose="02000000000000000000" pitchFamily="2" charset="0"/>
                </a:rPr>
              </a:br>
              <a:r>
                <a:rPr lang="en-GB" sz="1400" dirty="0">
                  <a:latin typeface="Roboto" panose="02000000000000000000" pitchFamily="2" charset="0"/>
                  <a:ea typeface="Roboto" panose="02000000000000000000" pitchFamily="2" charset="0"/>
                </a:rPr>
                <a:t>the case.</a:t>
              </a:r>
            </a:p>
          </p:txBody>
        </p:sp>
      </p:grpSp>
      <p:sp>
        <p:nvSpPr>
          <p:cNvPr id="11" name="TextBox 10">
            <a:extLst>
              <a:ext uri="{FF2B5EF4-FFF2-40B4-BE49-F238E27FC236}">
                <a16:creationId xmlns:a16="http://schemas.microsoft.com/office/drawing/2014/main" id="{61A38D06-9C43-00AD-00EC-622EBC5320C8}"/>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3382272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claimers Edit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481F83C-8E90-356E-409C-767D904F7B34}"/>
              </a:ext>
            </a:extLst>
          </p:cNvPr>
          <p:cNvSpPr/>
          <p:nvPr userDrawn="1"/>
        </p:nvSpPr>
        <p:spPr bwMode="auto">
          <a:xfrm>
            <a:off x="457200" y="438150"/>
            <a:ext cx="8220075" cy="5957888"/>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9" name="Rectangle 8">
            <a:hlinkClick r:id="rId3"/>
            <a:extLst>
              <a:ext uri="{FF2B5EF4-FFF2-40B4-BE49-F238E27FC236}">
                <a16:creationId xmlns:a16="http://schemas.microsoft.com/office/drawing/2014/main" id="{11A5416F-756D-4C72-FA99-698157B1276F}"/>
              </a:ext>
            </a:extLst>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hlinkClick r:id="rId4"/>
            <a:extLst>
              <a:ext uri="{FF2B5EF4-FFF2-40B4-BE49-F238E27FC236}">
                <a16:creationId xmlns:a16="http://schemas.microsoft.com/office/drawing/2014/main" id="{CCE84325-D381-C20C-39E0-FE4214B419A2}"/>
              </a:ext>
            </a:extLst>
          </p:cNvPr>
          <p:cNvSpPr/>
          <p:nvPr userDrawn="1"/>
        </p:nvSpPr>
        <p:spPr>
          <a:xfrm>
            <a:off x="-50800" y="5834743"/>
            <a:ext cx="10145486" cy="1146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2">
            <a:extLst>
              <a:ext uri="{FF2B5EF4-FFF2-40B4-BE49-F238E27FC236}">
                <a16:creationId xmlns:a16="http://schemas.microsoft.com/office/drawing/2014/main" id="{E09C066F-8E0E-59B4-0BD6-E9C107F72E81}"/>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2" name="Rectangle 11">
            <a:extLst>
              <a:ext uri="{FF2B5EF4-FFF2-40B4-BE49-F238E27FC236}">
                <a16:creationId xmlns:a16="http://schemas.microsoft.com/office/drawing/2014/main" id="{1043D97A-AA32-AB53-404A-B3B74B0C2A9B}"/>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13" name="TextBox 12">
            <a:extLst>
              <a:ext uri="{FF2B5EF4-FFF2-40B4-BE49-F238E27FC236}">
                <a16:creationId xmlns:a16="http://schemas.microsoft.com/office/drawing/2014/main" id="{EBF75DAE-93F0-0D0F-8F6C-B430A6514EE5}"/>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
        <p:nvSpPr>
          <p:cNvPr id="14" name="Rectangle 13">
            <a:extLst>
              <a:ext uri="{FF2B5EF4-FFF2-40B4-BE49-F238E27FC236}">
                <a16:creationId xmlns:a16="http://schemas.microsoft.com/office/drawing/2014/main" id="{01CAD633-B16A-22C0-5D77-E829344AE670}"/>
              </a:ext>
            </a:extLst>
          </p:cNvPr>
          <p:cNvSpPr/>
          <p:nvPr userDrawn="1"/>
        </p:nvSpPr>
        <p:spPr>
          <a:xfrm>
            <a:off x="746576" y="1952442"/>
            <a:ext cx="7632700" cy="1944324"/>
          </a:xfrm>
          <a:prstGeom prst="rect">
            <a:avLst/>
          </a:prstGeom>
          <a:noFill/>
          <a:ln w="19050">
            <a:solidFill>
              <a:srgbClr val="18A0DB"/>
            </a:solidFill>
          </a:ln>
        </p:spPr>
        <p:txBody>
          <a:bodyPr wrap="square" lIns="216000" tIns="216000" rIns="216000" bIns="216000">
            <a:spAutoFit/>
          </a:bodyPr>
          <a:lstStyle/>
          <a:p>
            <a:pPr algn="just" rtl="0">
              <a:spcBef>
                <a:spcPts val="0"/>
              </a:spcBef>
              <a:spcAft>
                <a:spcPts val="1200"/>
              </a:spcAft>
            </a:pPr>
            <a:r>
              <a:rPr lang="en-US" sz="1400" dirty="0">
                <a:latin typeface="Roboto" panose="02000000000000000000" pitchFamily="2" charset="0"/>
                <a:ea typeface="Roboto" panose="02000000000000000000" pitchFamily="2" charset="0"/>
              </a:rPr>
              <a:t>This resource has been developed and approved in meeting the standards of the Twinkl Aboriginal and Torres Strait Islander Peoples related content guidelines. All content that relates to Aboriginal and Torres Strait Islander Peoples has been written in consultation with our Aboriginal and Torres Strait Islander Content Advisor to ensure it is culturally appropriate and respectful. Twinkl Australia acknowledges the Traditional Owners of Country throughout Australia, and their continuing connection to land, sea and community. We show respect to Elders both past and present.</a:t>
            </a:r>
          </a:p>
        </p:txBody>
      </p:sp>
    </p:spTree>
    <p:extLst>
      <p:ext uri="{BB962C8B-B14F-4D97-AF65-F5344CB8AC3E}">
        <p14:creationId xmlns:p14="http://schemas.microsoft.com/office/powerpoint/2010/main" val="29245110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C7B44EDD-6450-8817-C91F-89E60F797AC1}"/>
              </a:ext>
            </a:extLst>
          </p:cNvPr>
          <p:cNvSpPr/>
          <p:nvPr userDrawn="1"/>
        </p:nvSpPr>
        <p:spPr bwMode="auto">
          <a:xfrm>
            <a:off x="457200" y="438150"/>
            <a:ext cx="8220075" cy="5957888"/>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Tree>
    <p:extLst>
      <p:ext uri="{BB962C8B-B14F-4D97-AF65-F5344CB8AC3E}">
        <p14:creationId xmlns:p14="http://schemas.microsoft.com/office/powerpoint/2010/main" val="3846058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4CC59E68-E634-AF72-E77C-A40727DACE62}"/>
              </a:ext>
            </a:extLst>
          </p:cNvPr>
          <p:cNvSpPr/>
          <p:nvPr userDrawn="1"/>
        </p:nvSpPr>
        <p:spPr bwMode="auto">
          <a:xfrm>
            <a:off x="457200" y="438150"/>
            <a:ext cx="8220075" cy="5957888"/>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7188212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3910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udio/Video Disclaimer">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4C8776-38D5-BFAB-DB2E-67F24D7FB185}"/>
              </a:ext>
            </a:extLst>
          </p:cNvPr>
          <p:cNvSpPr/>
          <p:nvPr userDrawn="1"/>
        </p:nvSpPr>
        <p:spPr bwMode="auto">
          <a:xfrm>
            <a:off x="457200" y="438150"/>
            <a:ext cx="8220075" cy="5957888"/>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Rectangle 7">
            <a:extLst>
              <a:ext uri="{FF2B5EF4-FFF2-40B4-BE49-F238E27FC236}">
                <a16:creationId xmlns:a16="http://schemas.microsoft.com/office/drawing/2014/main" id="{3F2EAB69-4F64-51B0-2C9E-6B5D026AEBFC}"/>
              </a:ext>
            </a:extLst>
          </p:cNvPr>
          <p:cNvSpPr/>
          <p:nvPr userDrawn="1"/>
        </p:nvSpPr>
        <p:spPr>
          <a:xfrm>
            <a:off x="755650"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9" name="Rectangle 8">
            <a:extLst>
              <a:ext uri="{FF2B5EF4-FFF2-40B4-BE49-F238E27FC236}">
                <a16:creationId xmlns:a16="http://schemas.microsoft.com/office/drawing/2014/main" id="{FCF8F7D9-BEDD-2AFD-AE2D-25A0D611C177}"/>
              </a:ext>
            </a:extLst>
          </p:cNvPr>
          <p:cNvSpPr/>
          <p:nvPr userDrawn="1"/>
        </p:nvSpPr>
        <p:spPr>
          <a:xfrm>
            <a:off x="3380669"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pic>
        <p:nvPicPr>
          <p:cNvPr id="10" name="Picture 1">
            <a:extLst>
              <a:ext uri="{FF2B5EF4-FFF2-40B4-BE49-F238E27FC236}">
                <a16:creationId xmlns:a16="http://schemas.microsoft.com/office/drawing/2014/main" id="{9E098BB5-1D71-BD3A-AE3D-3AF633DD10D8}"/>
              </a:ext>
            </a:extLst>
          </p:cNvPr>
          <p:cNvPicPr>
            <a:picLocks noChangeAspect="1"/>
          </p:cNvPicPr>
          <p:nvPr userDrawn="1"/>
        </p:nvPicPr>
        <p:blipFill>
          <a:blip r:embed="rId2">
            <a:extLst>
              <a:ext uri="{28A0092B-C50C-407E-A947-70E740481C1C}">
                <a14:useLocalDpi xmlns:a14="http://schemas.microsoft.com/office/drawing/2010/main" val="0"/>
              </a:ext>
            </a:extLst>
          </a:blip>
          <a:srcRect l="14311" t="18852" r="58228" b="54654"/>
          <a:stretch>
            <a:fillRect/>
          </a:stretch>
        </p:blipFill>
        <p:spPr bwMode="auto">
          <a:xfrm>
            <a:off x="1088144" y="2435955"/>
            <a:ext cx="1717675" cy="1150938"/>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F5DDE11A-7AD1-72AD-CBC7-79208A9AC213}"/>
              </a:ext>
            </a:extLst>
          </p:cNvPr>
          <p:cNvPicPr>
            <a:picLocks noChangeAspect="1"/>
          </p:cNvPicPr>
          <p:nvPr userDrawn="1"/>
        </p:nvPicPr>
        <p:blipFill>
          <a:blip r:embed="rId3">
            <a:extLst>
              <a:ext uri="{28A0092B-C50C-407E-A947-70E740481C1C}">
                <a14:useLocalDpi xmlns:a14="http://schemas.microsoft.com/office/drawing/2010/main" val="0"/>
              </a:ext>
            </a:extLst>
          </a:blip>
          <a:srcRect l="15067" t="26003" r="44786" b="11296"/>
          <a:stretch>
            <a:fillRect/>
          </a:stretch>
        </p:blipFill>
        <p:spPr bwMode="auto">
          <a:xfrm>
            <a:off x="1088144" y="3771617"/>
            <a:ext cx="1717675" cy="185737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sp>
        <p:nvSpPr>
          <p:cNvPr id="12" name="Title 2">
            <a:extLst>
              <a:ext uri="{FF2B5EF4-FFF2-40B4-BE49-F238E27FC236}">
                <a16:creationId xmlns:a16="http://schemas.microsoft.com/office/drawing/2014/main" id="{B9BF3D72-BF9D-2747-058D-63386C8B2373}"/>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13" name="Group 12">
            <a:extLst>
              <a:ext uri="{FF2B5EF4-FFF2-40B4-BE49-F238E27FC236}">
                <a16:creationId xmlns:a16="http://schemas.microsoft.com/office/drawing/2014/main" id="{01F91701-4342-4D30-447C-F3A81D62E679}"/>
              </a:ext>
            </a:extLst>
          </p:cNvPr>
          <p:cNvGrpSpPr/>
          <p:nvPr userDrawn="1"/>
        </p:nvGrpSpPr>
        <p:grpSpPr>
          <a:xfrm>
            <a:off x="653175" y="1186618"/>
            <a:ext cx="2485137" cy="4640495"/>
            <a:chOff x="653175" y="1293580"/>
            <a:chExt cx="2485137" cy="4640495"/>
          </a:xfrm>
        </p:grpSpPr>
        <p:sp>
          <p:nvSpPr>
            <p:cNvPr id="14" name="Rectangle 13">
              <a:extLst>
                <a:ext uri="{FF2B5EF4-FFF2-40B4-BE49-F238E27FC236}">
                  <a16:creationId xmlns:a16="http://schemas.microsoft.com/office/drawing/2014/main" id="{126C1BEE-5EE9-7C44-6EAD-B06181411832}"/>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Open the downloaded folder and copy all the files.</a:t>
              </a:r>
            </a:p>
          </p:txBody>
        </p:sp>
        <p:sp>
          <p:nvSpPr>
            <p:cNvPr id="15" name="Oval 14">
              <a:extLst>
                <a:ext uri="{FF2B5EF4-FFF2-40B4-BE49-F238E27FC236}">
                  <a16:creationId xmlns:a16="http://schemas.microsoft.com/office/drawing/2014/main" id="{E6A74BD2-8A81-3031-1BF3-FF2AA2CA1226}"/>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1</a:t>
              </a:r>
            </a:p>
          </p:txBody>
        </p:sp>
      </p:grpSp>
      <p:grpSp>
        <p:nvGrpSpPr>
          <p:cNvPr id="16" name="Group 15">
            <a:extLst>
              <a:ext uri="{FF2B5EF4-FFF2-40B4-BE49-F238E27FC236}">
                <a16:creationId xmlns:a16="http://schemas.microsoft.com/office/drawing/2014/main" id="{AC711C94-2017-B669-8532-1DA6986CA982}"/>
              </a:ext>
            </a:extLst>
          </p:cNvPr>
          <p:cNvGrpSpPr/>
          <p:nvPr userDrawn="1"/>
        </p:nvGrpSpPr>
        <p:grpSpPr>
          <a:xfrm>
            <a:off x="3278194" y="1186618"/>
            <a:ext cx="2485137" cy="4640495"/>
            <a:chOff x="653175" y="1293580"/>
            <a:chExt cx="2485137" cy="4640495"/>
          </a:xfrm>
        </p:grpSpPr>
        <p:sp>
          <p:nvSpPr>
            <p:cNvPr id="17" name="Rectangle 16">
              <a:extLst>
                <a:ext uri="{FF2B5EF4-FFF2-40B4-BE49-F238E27FC236}">
                  <a16:creationId xmlns:a16="http://schemas.microsoft.com/office/drawing/2014/main" id="{4A04FAF4-383E-5CFA-7DEA-1521EC078A8F}"/>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Paste the copied files into a new folder.</a:t>
              </a:r>
            </a:p>
          </p:txBody>
        </p:sp>
        <p:sp>
          <p:nvSpPr>
            <p:cNvPr id="18" name="Oval 17">
              <a:extLst>
                <a:ext uri="{FF2B5EF4-FFF2-40B4-BE49-F238E27FC236}">
                  <a16:creationId xmlns:a16="http://schemas.microsoft.com/office/drawing/2014/main" id="{F17837D1-6A1E-9E98-B80A-9C0AEB0E793D}"/>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2</a:t>
              </a:r>
            </a:p>
          </p:txBody>
        </p:sp>
      </p:grpSp>
      <p:pic>
        <p:nvPicPr>
          <p:cNvPr id="19" name="Picture 18">
            <a:extLst>
              <a:ext uri="{FF2B5EF4-FFF2-40B4-BE49-F238E27FC236}">
                <a16:creationId xmlns:a16="http://schemas.microsoft.com/office/drawing/2014/main" id="{AB285BFF-FAAB-02AF-7669-91ED28ED133C}"/>
              </a:ext>
            </a:extLst>
          </p:cNvPr>
          <p:cNvPicPr>
            <a:picLocks noChangeAspect="1"/>
          </p:cNvPicPr>
          <p:nvPr userDrawn="1"/>
        </p:nvPicPr>
        <p:blipFill>
          <a:blip r:embed="rId4">
            <a:extLst>
              <a:ext uri="{28A0092B-C50C-407E-A947-70E740481C1C}">
                <a14:useLocalDpi xmlns:a14="http://schemas.microsoft.com/office/drawing/2010/main" val="0"/>
              </a:ext>
            </a:extLst>
          </a:blip>
          <a:srcRect l="14085" t="17912" r="52493" b="25307"/>
          <a:stretch>
            <a:fillRect/>
          </a:stretch>
        </p:blipFill>
        <p:spPr bwMode="auto">
          <a:xfrm>
            <a:off x="3720306" y="2435955"/>
            <a:ext cx="1703388" cy="2003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B1647795-20D9-B004-0969-D0EC71A8A537}"/>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Guidance for Video/Audio in PowerPoints</a:t>
            </a:r>
            <a:endParaRPr lang="en-GB" sz="2800" b="1" dirty="0">
              <a:solidFill>
                <a:srgbClr val="E34192"/>
              </a:solidFill>
            </a:endParaRPr>
          </a:p>
        </p:txBody>
      </p:sp>
    </p:spTree>
    <p:extLst>
      <p:ext uri="{BB962C8B-B14F-4D97-AF65-F5344CB8AC3E}">
        <p14:creationId xmlns:p14="http://schemas.microsoft.com/office/powerpoint/2010/main" val="905155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dvance Copy">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7B21AB76-AB00-DEC2-4B81-851EC401CC66}"/>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8" name="Rounded Rectangle 7">
            <a:extLst>
              <a:ext uri="{FF2B5EF4-FFF2-40B4-BE49-F238E27FC236}">
                <a16:creationId xmlns:a16="http://schemas.microsoft.com/office/drawing/2014/main" id="{58FA4768-1705-11DC-147D-8BBF9019140C}"/>
              </a:ext>
            </a:extLst>
          </p:cNvPr>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9" name="Rectangle 8">
            <a:extLst>
              <a:ext uri="{FF2B5EF4-FFF2-40B4-BE49-F238E27FC236}">
                <a16:creationId xmlns:a16="http://schemas.microsoft.com/office/drawing/2014/main" id="{DAF0322D-13F3-2296-B0DB-BCBB309E10AA}"/>
              </a:ext>
            </a:extLst>
          </p:cNvPr>
          <p:cNvSpPr/>
          <p:nvPr userDrawn="1"/>
        </p:nvSpPr>
        <p:spPr>
          <a:xfrm>
            <a:off x="755649" y="1716190"/>
            <a:ext cx="7632700" cy="1236438"/>
          </a:xfrm>
          <a:prstGeom prst="rect">
            <a:avLst/>
          </a:prstGeom>
          <a:noFill/>
          <a:ln w="19050">
            <a:solidFill>
              <a:srgbClr val="18A0DB"/>
            </a:solidFill>
          </a:ln>
        </p:spPr>
        <p:txBody>
          <a:bodyPr wrap="square" lIns="216000" tIns="216000" rIns="216000" bIns="216000">
            <a:spAutoFit/>
          </a:bodyPr>
          <a:lstStyle/>
          <a:p>
            <a:pPr algn="ctr">
              <a:spcAft>
                <a:spcPts val="600"/>
              </a:spcAft>
            </a:pPr>
            <a:r>
              <a:rPr lang="en-GB" sz="1400" dirty="0">
                <a:latin typeface="Roboto" panose="02000000000000000000" pitchFamily="2" charset="0"/>
                <a:ea typeface="Roboto" panose="02000000000000000000" pitchFamily="2" charset="0"/>
              </a:rPr>
              <a:t>This is an </a:t>
            </a:r>
            <a:r>
              <a:rPr lang="en-GB" sz="1400" b="1" dirty="0">
                <a:latin typeface="Roboto" panose="02000000000000000000" pitchFamily="2" charset="0"/>
                <a:ea typeface="Roboto" panose="02000000000000000000" pitchFamily="2" charset="0"/>
              </a:rPr>
              <a:t>exclusive, advance copy!</a:t>
            </a:r>
          </a:p>
          <a:p>
            <a:pPr algn="ctr">
              <a:spcAft>
                <a:spcPts val="600"/>
              </a:spcAft>
            </a:pPr>
            <a:r>
              <a:rPr lang="en-GB" sz="1400" dirty="0">
                <a:latin typeface="Roboto" panose="02000000000000000000" pitchFamily="2" charset="0"/>
                <a:ea typeface="Roboto" panose="02000000000000000000" pitchFamily="2" charset="0"/>
              </a:rPr>
              <a:t>Let us know what you think by emailing </a:t>
            </a:r>
            <a:r>
              <a:rPr lang="en-GB" sz="1400" b="1" u="sng" dirty="0">
                <a:latin typeface="Roboto" panose="02000000000000000000" pitchFamily="2" charset="0"/>
                <a:ea typeface="Roboto" panose="02000000000000000000" pitchFamily="2" charset="0"/>
                <a:hlinkClick r:id="rId2"/>
              </a:rPr>
              <a:t>twinklcares@twinkl.co.uk</a:t>
            </a:r>
            <a:endParaRPr lang="en-GB" sz="1400" b="1" u="sng" dirty="0">
              <a:latin typeface="Roboto" panose="02000000000000000000" pitchFamily="2" charset="0"/>
              <a:ea typeface="Roboto" panose="02000000000000000000" pitchFamily="2" charset="0"/>
            </a:endParaRPr>
          </a:p>
          <a:p>
            <a:pPr algn="ctr">
              <a:spcAft>
                <a:spcPts val="600"/>
              </a:spcAft>
            </a:pPr>
            <a:r>
              <a:rPr lang="en-GB" sz="1400" dirty="0">
                <a:latin typeface="Roboto" panose="02000000000000000000" pitchFamily="2" charset="0"/>
                <a:ea typeface="Roboto" panose="02000000000000000000" pitchFamily="2" charset="0"/>
              </a:rPr>
              <a:t>with the reference ‘</a:t>
            </a:r>
            <a:r>
              <a:rPr lang="en-GB" sz="1400" b="1" dirty="0">
                <a:latin typeface="Roboto" panose="02000000000000000000" pitchFamily="2" charset="0"/>
                <a:ea typeface="Roboto" panose="02000000000000000000" pitchFamily="2" charset="0"/>
              </a:rPr>
              <a:t>CODE</a:t>
            </a:r>
            <a:r>
              <a:rPr lang="en-GB" sz="1400" dirty="0">
                <a:latin typeface="Roboto" panose="02000000000000000000" pitchFamily="2" charset="0"/>
                <a:ea typeface="Roboto" panose="02000000000000000000" pitchFamily="2" charset="0"/>
              </a:rPr>
              <a:t>’.</a:t>
            </a:r>
          </a:p>
        </p:txBody>
      </p:sp>
      <p:sp>
        <p:nvSpPr>
          <p:cNvPr id="10" name="Rectangle 9">
            <a:extLst>
              <a:ext uri="{FF2B5EF4-FFF2-40B4-BE49-F238E27FC236}">
                <a16:creationId xmlns:a16="http://schemas.microsoft.com/office/drawing/2014/main" id="{30F9BC4D-0684-4D19-05EF-44A019AB84D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11" name="TextBox 10">
            <a:extLst>
              <a:ext uri="{FF2B5EF4-FFF2-40B4-BE49-F238E27FC236}">
                <a16:creationId xmlns:a16="http://schemas.microsoft.com/office/drawing/2014/main" id="{B7AB4C67-6ABE-6C74-E07F-E037868F99F4}"/>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Advance Copy</a:t>
            </a:r>
            <a:endParaRPr lang="en-GB" sz="2800" b="1" dirty="0">
              <a:solidFill>
                <a:srgbClr val="E34192"/>
              </a:solidFill>
            </a:endParaRPr>
          </a:p>
        </p:txBody>
      </p:sp>
    </p:spTree>
    <p:extLst>
      <p:ext uri="{BB962C8B-B14F-4D97-AF65-F5344CB8AC3E}">
        <p14:creationId xmlns:p14="http://schemas.microsoft.com/office/powerpoint/2010/main" val="2622322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nimation Disclaimer">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3B29A604-39BD-DA2D-F362-A20F91954627}"/>
              </a:ext>
            </a:extLst>
          </p:cNvPr>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2">
            <a:extLst>
              <a:ext uri="{FF2B5EF4-FFF2-40B4-BE49-F238E27FC236}">
                <a16:creationId xmlns:a16="http://schemas.microsoft.com/office/drawing/2014/main" id="{08558C60-5DBD-9378-415B-D72F170D3A4C}"/>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9" name="Group 8">
            <a:extLst>
              <a:ext uri="{FF2B5EF4-FFF2-40B4-BE49-F238E27FC236}">
                <a16:creationId xmlns:a16="http://schemas.microsoft.com/office/drawing/2014/main" id="{6469E11F-C198-B6D5-DF47-FCE862F82C1E}"/>
              </a:ext>
            </a:extLst>
          </p:cNvPr>
          <p:cNvGrpSpPr/>
          <p:nvPr userDrawn="1"/>
        </p:nvGrpSpPr>
        <p:grpSpPr>
          <a:xfrm>
            <a:off x="743835" y="1681195"/>
            <a:ext cx="7644513" cy="1787397"/>
            <a:chOff x="743837" y="1344834"/>
            <a:chExt cx="7644513" cy="1787397"/>
          </a:xfrm>
        </p:grpSpPr>
        <p:sp>
          <p:nvSpPr>
            <p:cNvPr id="10" name="Rectangle 9">
              <a:extLst>
                <a:ext uri="{FF2B5EF4-FFF2-40B4-BE49-F238E27FC236}">
                  <a16:creationId xmlns:a16="http://schemas.microsoft.com/office/drawing/2014/main" id="{72F8CCDF-A545-1349-96AF-EA3728A72391}"/>
                </a:ext>
              </a:extLst>
            </p:cNvPr>
            <p:cNvSpPr/>
            <p:nvPr/>
          </p:nvSpPr>
          <p:spPr>
            <a:xfrm>
              <a:off x="743837" y="1344834"/>
              <a:ext cx="1266195"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11" name="Rectangle 10">
              <a:extLst>
                <a:ext uri="{FF2B5EF4-FFF2-40B4-BE49-F238E27FC236}">
                  <a16:creationId xmlns:a16="http://schemas.microsoft.com/office/drawing/2014/main" id="{F1AA9E53-29ED-47A8-4738-F88503BBD9E4}"/>
                </a:ext>
              </a:extLst>
            </p:cNvPr>
            <p:cNvSpPr/>
            <p:nvPr/>
          </p:nvSpPr>
          <p:spPr>
            <a:xfrm>
              <a:off x="755650" y="1618794"/>
              <a:ext cx="7632700" cy="1513437"/>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b="0" i="0" dirty="0">
                  <a:solidFill>
                    <a:srgbClr val="202124"/>
                  </a:solidFill>
                  <a:effectLst/>
                  <a:latin typeface="Roboto" panose="02000000000000000000" pitchFamily="2" charset="0"/>
                </a:rPr>
                <a:t>This resource has been designed with animations on each slide to make it as fun and engaging as possible. To view the content in the correct formatting, please view the slideshow in ‘</a:t>
              </a:r>
              <a:r>
                <a:rPr lang="en-GB" sz="1400" b="1" i="0" dirty="0">
                  <a:solidFill>
                    <a:srgbClr val="202124"/>
                  </a:solidFill>
                  <a:effectLst/>
                  <a:latin typeface="Roboto" panose="02000000000000000000" pitchFamily="2" charset="0"/>
                </a:rPr>
                <a:t>presentation mode</a:t>
              </a:r>
              <a:r>
                <a:rPr lang="en-GB" sz="1400" b="0" i="0" dirty="0">
                  <a:solidFill>
                    <a:srgbClr val="202124"/>
                  </a:solidFill>
                  <a:effectLst/>
                  <a:latin typeface="Roboto" panose="02000000000000000000" pitchFamily="2" charset="0"/>
                </a:rPr>
                <a:t>’. If you view the slides without selecting ‘presentation mode’, you may find that some of the text and images overlap each other or are difficult to read.</a:t>
              </a:r>
              <a:endParaRPr lang="en-GB" sz="1400" dirty="0">
                <a:latin typeface="Roboto" panose="02000000000000000000" pitchFamily="2" charset="0"/>
                <a:ea typeface="Roboto" panose="02000000000000000000" pitchFamily="2" charset="0"/>
              </a:endParaRPr>
            </a:p>
          </p:txBody>
        </p:sp>
      </p:grpSp>
      <p:sp>
        <p:nvSpPr>
          <p:cNvPr id="12" name="Rectangle 11">
            <a:extLst>
              <a:ext uri="{FF2B5EF4-FFF2-40B4-BE49-F238E27FC236}">
                <a16:creationId xmlns:a16="http://schemas.microsoft.com/office/drawing/2014/main" id="{C00E9850-7DF4-2FC0-381E-86E555B1EEE4}"/>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13" name="TextBox 12">
            <a:extLst>
              <a:ext uri="{FF2B5EF4-FFF2-40B4-BE49-F238E27FC236}">
                <a16:creationId xmlns:a16="http://schemas.microsoft.com/office/drawing/2014/main" id="{3CBA379F-B8F4-919D-8585-7F2460D0047E}"/>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374516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ditable Resource Disclaimer">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3EA709C2-4A04-C1E5-6C1C-86C795E4CDB4}"/>
              </a:ext>
            </a:extLst>
          </p:cNvPr>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9" name="Title 2">
            <a:extLst>
              <a:ext uri="{FF2B5EF4-FFF2-40B4-BE49-F238E27FC236}">
                <a16:creationId xmlns:a16="http://schemas.microsoft.com/office/drawing/2014/main" id="{BD70FBC0-AEAB-71DC-063C-DCE328F8AB94}"/>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10" name="Group 9">
            <a:extLst>
              <a:ext uri="{FF2B5EF4-FFF2-40B4-BE49-F238E27FC236}">
                <a16:creationId xmlns:a16="http://schemas.microsoft.com/office/drawing/2014/main" id="{DB395CAA-2DBD-5E9E-30BC-A9EC8A3F36D6}"/>
              </a:ext>
            </a:extLst>
          </p:cNvPr>
          <p:cNvGrpSpPr/>
          <p:nvPr userDrawn="1"/>
        </p:nvGrpSpPr>
        <p:grpSpPr>
          <a:xfrm>
            <a:off x="743835" y="1681195"/>
            <a:ext cx="7644513" cy="1571953"/>
            <a:chOff x="743837" y="1344834"/>
            <a:chExt cx="7644513" cy="1571953"/>
          </a:xfrm>
        </p:grpSpPr>
        <p:sp>
          <p:nvSpPr>
            <p:cNvPr id="11" name="Rectangle 10">
              <a:extLst>
                <a:ext uri="{FF2B5EF4-FFF2-40B4-BE49-F238E27FC236}">
                  <a16:creationId xmlns:a16="http://schemas.microsoft.com/office/drawing/2014/main" id="{F330B2AB-7272-2A8A-9D66-37D0047CBDDE}"/>
                </a:ext>
              </a:extLst>
            </p:cNvPr>
            <p:cNvSpPr/>
            <p:nvPr/>
          </p:nvSpPr>
          <p:spPr>
            <a:xfrm>
              <a:off x="743837" y="1344834"/>
              <a:ext cx="1266195"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r>
                <a:rPr lang="en-GB" sz="1600" b="1" dirty="0">
                  <a:latin typeface="Roboto" panose="02000000000000000000" pitchFamily="2" charset="0"/>
                  <a:ea typeface="Roboto" panose="02000000000000000000" pitchFamily="2" charset="0"/>
                </a:rPr>
                <a:t>Editable</a:t>
              </a:r>
            </a:p>
          </p:txBody>
        </p:sp>
        <p:sp>
          <p:nvSpPr>
            <p:cNvPr id="12" name="Rectangle 11">
              <a:extLst>
                <a:ext uri="{FF2B5EF4-FFF2-40B4-BE49-F238E27FC236}">
                  <a16:creationId xmlns:a16="http://schemas.microsoft.com/office/drawing/2014/main" id="{EEBEA96B-7B0D-619B-54A9-2127DAB61C93}"/>
                </a:ext>
              </a:extLst>
            </p:cNvPr>
            <p:cNvSpPr/>
            <p:nvPr/>
          </p:nvSpPr>
          <p:spPr>
            <a:xfrm>
              <a:off x="755650" y="1618794"/>
              <a:ext cx="7632700" cy="1297993"/>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b="0" i="0" dirty="0">
                  <a:solidFill>
                    <a:srgbClr val="202124"/>
                  </a:solidFill>
                  <a:effectLst/>
                  <a:latin typeface="Roboto" panose="02000000000000000000" pitchFamily="2" charset="0"/>
                </a:rPr>
                <a:t>This resource is editable and can be adapted to meet the needs of different children. Twinkl cannot be held responsible for any changes made once a resource has been downloaded. Please be aware that this content may have been edited and therefore </a:t>
              </a:r>
              <a:br>
                <a:rPr lang="en-GB" sz="1400" b="0" i="0" dirty="0">
                  <a:solidFill>
                    <a:srgbClr val="202124"/>
                  </a:solidFill>
                  <a:effectLst/>
                  <a:latin typeface="Roboto" panose="02000000000000000000" pitchFamily="2" charset="0"/>
                </a:rPr>
              </a:br>
              <a:r>
                <a:rPr lang="en-GB" sz="1400" b="0" i="0" dirty="0">
                  <a:solidFill>
                    <a:srgbClr val="202124"/>
                  </a:solidFill>
                  <a:effectLst/>
                  <a:latin typeface="Roboto" panose="02000000000000000000" pitchFamily="2" charset="0"/>
                </a:rPr>
                <a:t>may no longer reflect our values.</a:t>
              </a:r>
              <a:endParaRPr lang="en-GB" sz="1400" dirty="0">
                <a:latin typeface="Roboto" panose="02000000000000000000" pitchFamily="2" charset="0"/>
                <a:ea typeface="Roboto" panose="02000000000000000000" pitchFamily="2" charset="0"/>
              </a:endParaRPr>
            </a:p>
          </p:txBody>
        </p:sp>
      </p:grpSp>
      <p:sp>
        <p:nvSpPr>
          <p:cNvPr id="13" name="Rectangle 12">
            <a:extLst>
              <a:ext uri="{FF2B5EF4-FFF2-40B4-BE49-F238E27FC236}">
                <a16:creationId xmlns:a16="http://schemas.microsoft.com/office/drawing/2014/main" id="{3A52DBD7-C742-FC22-870E-5C60E8E1FB3E}"/>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14" name="TextBox 13">
            <a:extLst>
              <a:ext uri="{FF2B5EF4-FFF2-40B4-BE49-F238E27FC236}">
                <a16:creationId xmlns:a16="http://schemas.microsoft.com/office/drawing/2014/main" id="{856A5C13-05C3-6A0D-CD9A-6955BD7D9825}"/>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298501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nimation and Editable Resource Disclai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DB08352C-8DF7-7E03-F03E-717A8C5CD473}"/>
              </a:ext>
            </a:extLst>
          </p:cNvPr>
          <p:cNvSpPr/>
          <p:nvPr userDrawn="1"/>
        </p:nvSpPr>
        <p:spPr bwMode="auto">
          <a:xfrm>
            <a:off x="457200" y="438150"/>
            <a:ext cx="8220075" cy="5957888"/>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11" name="Title 2">
            <a:extLst>
              <a:ext uri="{FF2B5EF4-FFF2-40B4-BE49-F238E27FC236}">
                <a16:creationId xmlns:a16="http://schemas.microsoft.com/office/drawing/2014/main" id="{FD3319D9-E5F9-3AE9-E2DF-ACA3C4C0A57D}"/>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12" name="Group 11">
            <a:extLst>
              <a:ext uri="{FF2B5EF4-FFF2-40B4-BE49-F238E27FC236}">
                <a16:creationId xmlns:a16="http://schemas.microsoft.com/office/drawing/2014/main" id="{078A7400-BFB2-024D-7168-70EBA4B5A6BF}"/>
              </a:ext>
            </a:extLst>
          </p:cNvPr>
          <p:cNvGrpSpPr/>
          <p:nvPr userDrawn="1"/>
        </p:nvGrpSpPr>
        <p:grpSpPr>
          <a:xfrm>
            <a:off x="743835" y="3604852"/>
            <a:ext cx="7644513" cy="1571953"/>
            <a:chOff x="743837" y="1344834"/>
            <a:chExt cx="7644513" cy="1571953"/>
          </a:xfrm>
        </p:grpSpPr>
        <p:sp>
          <p:nvSpPr>
            <p:cNvPr id="13" name="Rectangle 12">
              <a:extLst>
                <a:ext uri="{FF2B5EF4-FFF2-40B4-BE49-F238E27FC236}">
                  <a16:creationId xmlns:a16="http://schemas.microsoft.com/office/drawing/2014/main" id="{8DEC2542-5776-451A-1EBC-399DB629AE91}"/>
                </a:ext>
              </a:extLst>
            </p:cNvPr>
            <p:cNvSpPr/>
            <p:nvPr/>
          </p:nvSpPr>
          <p:spPr>
            <a:xfrm>
              <a:off x="743837" y="1344834"/>
              <a:ext cx="1266195"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r>
                <a:rPr lang="en-GB" sz="1600" b="1" dirty="0">
                  <a:latin typeface="Roboto" panose="02000000000000000000" pitchFamily="2" charset="0"/>
                  <a:ea typeface="Roboto" panose="02000000000000000000" pitchFamily="2" charset="0"/>
                </a:rPr>
                <a:t>Editable</a:t>
              </a:r>
            </a:p>
          </p:txBody>
        </p:sp>
        <p:sp>
          <p:nvSpPr>
            <p:cNvPr id="14" name="Rectangle 13">
              <a:extLst>
                <a:ext uri="{FF2B5EF4-FFF2-40B4-BE49-F238E27FC236}">
                  <a16:creationId xmlns:a16="http://schemas.microsoft.com/office/drawing/2014/main" id="{A043B21E-61DA-D85B-6EAD-C7DB6B0D46D4}"/>
                </a:ext>
              </a:extLst>
            </p:cNvPr>
            <p:cNvSpPr/>
            <p:nvPr/>
          </p:nvSpPr>
          <p:spPr>
            <a:xfrm>
              <a:off x="755650" y="1618794"/>
              <a:ext cx="7632700" cy="1297993"/>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b="0" i="0" dirty="0">
                  <a:solidFill>
                    <a:srgbClr val="202124"/>
                  </a:solidFill>
                  <a:effectLst/>
                  <a:latin typeface="Roboto" panose="02000000000000000000" pitchFamily="2" charset="0"/>
                </a:rPr>
                <a:t>This resource is editable and can be adapted to meet the needs of different children. Twinkl cannot be held responsible for any changes made once a resource has been downloaded. Please be aware that this content may have been edited and therefore </a:t>
              </a:r>
              <a:br>
                <a:rPr lang="en-GB" sz="1400" b="0" i="0" dirty="0">
                  <a:solidFill>
                    <a:srgbClr val="202124"/>
                  </a:solidFill>
                  <a:effectLst/>
                  <a:latin typeface="Roboto" panose="02000000000000000000" pitchFamily="2" charset="0"/>
                </a:rPr>
              </a:br>
              <a:r>
                <a:rPr lang="en-GB" sz="1400" b="0" i="0" dirty="0">
                  <a:solidFill>
                    <a:srgbClr val="202124"/>
                  </a:solidFill>
                  <a:effectLst/>
                  <a:latin typeface="Roboto" panose="02000000000000000000" pitchFamily="2" charset="0"/>
                </a:rPr>
                <a:t>may no longer reflect our values.</a:t>
              </a:r>
              <a:endParaRPr lang="en-GB" sz="1400" dirty="0">
                <a:latin typeface="Roboto" panose="02000000000000000000" pitchFamily="2" charset="0"/>
                <a:ea typeface="Roboto" panose="02000000000000000000" pitchFamily="2" charset="0"/>
              </a:endParaRPr>
            </a:p>
          </p:txBody>
        </p:sp>
      </p:grpSp>
      <p:sp>
        <p:nvSpPr>
          <p:cNvPr id="15" name="Rectangle 14">
            <a:extLst>
              <a:ext uri="{FF2B5EF4-FFF2-40B4-BE49-F238E27FC236}">
                <a16:creationId xmlns:a16="http://schemas.microsoft.com/office/drawing/2014/main" id="{D55D7349-12D7-087E-892A-03F0579A9CFD}"/>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16" name="TextBox 15">
            <a:extLst>
              <a:ext uri="{FF2B5EF4-FFF2-40B4-BE49-F238E27FC236}">
                <a16:creationId xmlns:a16="http://schemas.microsoft.com/office/drawing/2014/main" id="{8322564E-BF94-5790-3237-7B8FB6913443}"/>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
        <p:nvSpPr>
          <p:cNvPr id="17" name="Rectangle 16">
            <a:extLst>
              <a:ext uri="{FF2B5EF4-FFF2-40B4-BE49-F238E27FC236}">
                <a16:creationId xmlns:a16="http://schemas.microsoft.com/office/drawing/2014/main" id="{26062901-CC13-848B-E68E-92A75A30864D}"/>
              </a:ext>
            </a:extLst>
          </p:cNvPr>
          <p:cNvSpPr/>
          <p:nvPr userDrawn="1"/>
        </p:nvSpPr>
        <p:spPr>
          <a:xfrm>
            <a:off x="743835" y="1681195"/>
            <a:ext cx="1266195"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18" name="Rectangle 17">
            <a:extLst>
              <a:ext uri="{FF2B5EF4-FFF2-40B4-BE49-F238E27FC236}">
                <a16:creationId xmlns:a16="http://schemas.microsoft.com/office/drawing/2014/main" id="{183E2B6B-43CB-5C8B-63BB-3616329A29D7}"/>
              </a:ext>
            </a:extLst>
          </p:cNvPr>
          <p:cNvSpPr/>
          <p:nvPr userDrawn="1"/>
        </p:nvSpPr>
        <p:spPr>
          <a:xfrm>
            <a:off x="755648" y="1955155"/>
            <a:ext cx="7632700" cy="1513437"/>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b="0" i="0" dirty="0">
                <a:solidFill>
                  <a:srgbClr val="202124"/>
                </a:solidFill>
                <a:effectLst/>
                <a:latin typeface="Roboto" panose="02000000000000000000" pitchFamily="2" charset="0"/>
              </a:rPr>
              <a:t>This resource has been designed with animations on each slide to make it as fun and engaging as possible. To view the content in the correct formatting, please view the slideshow in ‘</a:t>
            </a:r>
            <a:r>
              <a:rPr lang="en-GB" sz="1400" b="1" i="0" dirty="0">
                <a:solidFill>
                  <a:srgbClr val="202124"/>
                </a:solidFill>
                <a:effectLst/>
                <a:latin typeface="Roboto" panose="02000000000000000000" pitchFamily="2" charset="0"/>
              </a:rPr>
              <a:t>presentation mode</a:t>
            </a:r>
            <a:r>
              <a:rPr lang="en-GB" sz="1400" b="0" i="0" dirty="0">
                <a:solidFill>
                  <a:srgbClr val="202124"/>
                </a:solidFill>
                <a:effectLst/>
                <a:latin typeface="Roboto" panose="02000000000000000000" pitchFamily="2" charset="0"/>
              </a:rPr>
              <a:t>’. If you view the slides without selecting ‘presentation mode’, you may find that some of the text and images overlap each other or are difficult to read.</a:t>
            </a:r>
            <a:endParaRPr lang="en-GB" sz="14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868312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0A47776-1382-FEA0-DB61-861A5544CA17}"/>
              </a:ext>
            </a:extLst>
          </p:cNvPr>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6BAC4FDC-994C-66BD-1725-EB0960413124}"/>
              </a:ext>
            </a:extLst>
          </p:cNvPr>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7" r:id="rId4"/>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Twinkl" pitchFamily="2" charset="0"/>
          <a:cs typeface="Twinkl" pitchFamily="2"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Twinkl" pitchFamily="2" charset="0"/>
          <a:cs typeface="Twinkl" pitchFamily="2"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Twinkl" pitchFamily="2" charset="0"/>
          <a:cs typeface="Twinkl" pitchFamily="2"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Twinkl" pitchFamily="2" charset="0"/>
          <a:cs typeface="Twinkl" pitchFamily="2"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Twinkl" pitchFamily="2" charset="0"/>
          <a:cs typeface="Twinkl"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B0F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357225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3E12592E-38C3-E178-4006-AB91CC1027B1}"/>
              </a:ext>
            </a:extLst>
          </p:cNvPr>
          <p:cNvSpPr>
            <a:spLocks noGrp="1"/>
          </p:cNvSpPr>
          <p:nvPr>
            <p:ph type="title"/>
          </p:nvPr>
        </p:nvSpPr>
        <p:spPr>
          <a:xfrm>
            <a:off x="457200" y="479425"/>
            <a:ext cx="8220075" cy="993775"/>
          </a:xfrm>
        </p:spPr>
        <p:txBody>
          <a:bodyPr rtlCol="0"/>
          <a:lstStyle/>
          <a:p>
            <a:pPr eaLnBrk="1" fontAlgn="auto" hangingPunct="1">
              <a:spcAft>
                <a:spcPts val="0"/>
              </a:spcAft>
              <a:defRPr/>
            </a:pPr>
            <a:r>
              <a:rPr lang="en-GB" sz="3600" dirty="0">
                <a:solidFill>
                  <a:srgbClr val="DE1E5A"/>
                </a:solidFill>
                <a:latin typeface="+mn-lt"/>
              </a:rPr>
              <a:t>Phellinus sp.</a:t>
            </a:r>
          </a:p>
        </p:txBody>
      </p:sp>
      <p:sp>
        <p:nvSpPr>
          <p:cNvPr id="5" name="Rectangle 4">
            <a:extLst>
              <a:ext uri="{FF2B5EF4-FFF2-40B4-BE49-F238E27FC236}">
                <a16:creationId xmlns:a16="http://schemas.microsoft.com/office/drawing/2014/main" id="{01912762-0494-7D54-057E-23374EC26394}"/>
              </a:ext>
            </a:extLst>
          </p:cNvPr>
          <p:cNvSpPr/>
          <p:nvPr/>
        </p:nvSpPr>
        <p:spPr>
          <a:xfrm>
            <a:off x="4430183" y="1772005"/>
            <a:ext cx="3508640" cy="4062651"/>
          </a:xfrm>
          <a:prstGeom prst="rect">
            <a:avLst/>
          </a:prstGeom>
        </p:spPr>
        <p:txBody>
          <a:bodyPr wrap="square" lIns="0" tIns="0" rIns="0" bIns="0">
            <a:spAutoFit/>
          </a:bodyPr>
          <a:lstStyle/>
          <a:p>
            <a:pPr marL="285750" indent="-285750" eaLnBrk="1" fontAlgn="auto" hangingPunct="1">
              <a:spcBef>
                <a:spcPts val="0"/>
              </a:spcBef>
              <a:spcAft>
                <a:spcPts val="0"/>
              </a:spcAft>
              <a:buFont typeface="Arial" panose="020B0604020202020204" pitchFamily="34" charset="0"/>
              <a:buChar char="•"/>
              <a:defRPr/>
            </a:pPr>
            <a:r>
              <a:rPr lang="en-US" sz="2200" dirty="0">
                <a:latin typeface="+mn-lt"/>
              </a:rPr>
              <a:t>Hard, woody bracket fungi, mostly </a:t>
            </a:r>
            <a:r>
              <a:rPr lang="en-US" sz="2200" dirty="0" err="1">
                <a:latin typeface="+mn-lt"/>
              </a:rPr>
              <a:t>coloured</a:t>
            </a:r>
            <a:r>
              <a:rPr lang="en-US" sz="2200" dirty="0">
                <a:latin typeface="+mn-lt"/>
              </a:rPr>
              <a:t> brown to black </a:t>
            </a:r>
          </a:p>
          <a:p>
            <a:pPr marL="285750" indent="-285750" eaLnBrk="1" fontAlgn="auto" hangingPunct="1">
              <a:spcBef>
                <a:spcPts val="0"/>
              </a:spcBef>
              <a:spcAft>
                <a:spcPts val="0"/>
              </a:spcAft>
              <a:buFont typeface="Arial" panose="020B0604020202020204" pitchFamily="34" charset="0"/>
              <a:buChar char="•"/>
              <a:defRPr/>
            </a:pPr>
            <a:r>
              <a:rPr lang="en-US" sz="2200" dirty="0">
                <a:latin typeface="+mn-lt"/>
              </a:rPr>
              <a:t>Traditionally used as medicine, the smoke from burning them was inhaled for sore throats</a:t>
            </a:r>
          </a:p>
          <a:p>
            <a:pPr marL="285750" indent="-285750" eaLnBrk="1" fontAlgn="auto" hangingPunct="1">
              <a:spcBef>
                <a:spcPts val="0"/>
              </a:spcBef>
              <a:spcAft>
                <a:spcPts val="0"/>
              </a:spcAft>
              <a:buFont typeface="Arial" panose="020B0604020202020204" pitchFamily="34" charset="0"/>
              <a:buChar char="•"/>
              <a:defRPr/>
            </a:pPr>
            <a:r>
              <a:rPr lang="en-US" sz="2200" dirty="0">
                <a:latin typeface="+mn-lt"/>
              </a:rPr>
              <a:t>Slightly burnt scrapings were mixed with water to drink as treatment for coughing, sore throats, fevers and diarrhea</a:t>
            </a:r>
          </a:p>
        </p:txBody>
      </p:sp>
      <p:pic>
        <p:nvPicPr>
          <p:cNvPr id="16388" name="Picture 2">
            <a:extLst>
              <a:ext uri="{FF2B5EF4-FFF2-40B4-BE49-F238E27FC236}">
                <a16:creationId xmlns:a16="http://schemas.microsoft.com/office/drawing/2014/main" id="{AD5181F9-7207-1146-1861-6174C0C18B9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7550" y="2175933"/>
            <a:ext cx="3508640" cy="3997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388"/>
                                        </p:tgtEl>
                                        <p:attrNameLst>
                                          <p:attrName>style.visibility</p:attrName>
                                        </p:attrNameLst>
                                      </p:cBhvr>
                                      <p:to>
                                        <p:strVal val="visible"/>
                                      </p:to>
                                    </p:set>
                                    <p:anim calcmode="lin" valueType="num">
                                      <p:cBhvr additive="base">
                                        <p:cTn id="13" dur="500" fill="hold"/>
                                        <p:tgtEl>
                                          <p:spTgt spid="16388"/>
                                        </p:tgtEl>
                                        <p:attrNameLst>
                                          <p:attrName>ppt_x</p:attrName>
                                        </p:attrNameLst>
                                      </p:cBhvr>
                                      <p:tavLst>
                                        <p:tav tm="0">
                                          <p:val>
                                            <p:strVal val="#ppt_x"/>
                                          </p:val>
                                        </p:tav>
                                        <p:tav tm="100000">
                                          <p:val>
                                            <p:strVal val="#ppt_x"/>
                                          </p:val>
                                        </p:tav>
                                      </p:tavLst>
                                    </p:anim>
                                    <p:anim calcmode="lin" valueType="num">
                                      <p:cBhvr additive="base">
                                        <p:cTn id="14" dur="500" fill="hold"/>
                                        <p:tgtEl>
                                          <p:spTgt spid="163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D99FDE23-51B0-6E02-9A79-A54AC16547B6}"/>
              </a:ext>
            </a:extLst>
          </p:cNvPr>
          <p:cNvSpPr>
            <a:spLocks noGrp="1"/>
          </p:cNvSpPr>
          <p:nvPr>
            <p:ph type="title"/>
          </p:nvPr>
        </p:nvSpPr>
        <p:spPr>
          <a:xfrm>
            <a:off x="457200" y="479425"/>
            <a:ext cx="8220075" cy="993775"/>
          </a:xfrm>
        </p:spPr>
        <p:txBody>
          <a:bodyPr rtlCol="0"/>
          <a:lstStyle/>
          <a:p>
            <a:pPr eaLnBrk="1" fontAlgn="auto" hangingPunct="1">
              <a:spcAft>
                <a:spcPts val="0"/>
              </a:spcAft>
              <a:defRPr/>
            </a:pPr>
            <a:r>
              <a:rPr lang="en-GB" sz="3600" dirty="0" err="1">
                <a:solidFill>
                  <a:srgbClr val="DE1E5A"/>
                </a:solidFill>
                <a:latin typeface="+mn-lt"/>
              </a:rPr>
              <a:t>Pisolithus</a:t>
            </a:r>
            <a:r>
              <a:rPr lang="en-GB" sz="3600" dirty="0">
                <a:solidFill>
                  <a:srgbClr val="DE1E5A"/>
                </a:solidFill>
                <a:latin typeface="+mn-lt"/>
              </a:rPr>
              <a:t> sp.</a:t>
            </a:r>
          </a:p>
        </p:txBody>
      </p:sp>
      <p:sp>
        <p:nvSpPr>
          <p:cNvPr id="5" name="Rectangle 4">
            <a:extLst>
              <a:ext uri="{FF2B5EF4-FFF2-40B4-BE49-F238E27FC236}">
                <a16:creationId xmlns:a16="http://schemas.microsoft.com/office/drawing/2014/main" id="{B94F80AE-B9D1-1141-23B6-9C1AD918FC6E}"/>
              </a:ext>
            </a:extLst>
          </p:cNvPr>
          <p:cNvSpPr/>
          <p:nvPr/>
        </p:nvSpPr>
        <p:spPr>
          <a:xfrm>
            <a:off x="755650" y="1659467"/>
            <a:ext cx="3028950" cy="3724096"/>
          </a:xfrm>
          <a:prstGeom prst="rect">
            <a:avLst/>
          </a:prstGeom>
        </p:spPr>
        <p:txBody>
          <a:bodyPr wrap="square" lIns="0" tIns="0" rIns="0" bIns="0">
            <a:spAutoFit/>
          </a:bodyPr>
          <a:lstStyle/>
          <a:p>
            <a:pPr marL="285750" indent="-285750" eaLnBrk="1" fontAlgn="auto" hangingPunct="1">
              <a:spcBef>
                <a:spcPts val="0"/>
              </a:spcBef>
              <a:spcAft>
                <a:spcPts val="0"/>
              </a:spcAft>
              <a:buFont typeface="Arial" panose="020B0604020202020204" pitchFamily="34" charset="0"/>
              <a:buChar char="•"/>
              <a:defRPr/>
            </a:pPr>
            <a:r>
              <a:rPr lang="en-US" sz="2200" dirty="0">
                <a:latin typeface="+mn-lt"/>
              </a:rPr>
              <a:t>Traditionally eaten when the fungus was young as an emergency food</a:t>
            </a:r>
          </a:p>
          <a:p>
            <a:pPr marL="285750" indent="-285750" eaLnBrk="1" fontAlgn="auto" hangingPunct="1">
              <a:spcBef>
                <a:spcPts val="0"/>
              </a:spcBef>
              <a:spcAft>
                <a:spcPts val="0"/>
              </a:spcAft>
              <a:buFont typeface="Arial" panose="020B0604020202020204" pitchFamily="34" charset="0"/>
              <a:buChar char="•"/>
              <a:defRPr/>
            </a:pPr>
            <a:r>
              <a:rPr lang="en-US" sz="2200" dirty="0">
                <a:latin typeface="+mn-lt"/>
              </a:rPr>
              <a:t>When mature it produces lots of powdery spores</a:t>
            </a:r>
          </a:p>
          <a:p>
            <a:pPr marL="285750" indent="-285750" eaLnBrk="1" fontAlgn="auto" hangingPunct="1">
              <a:spcBef>
                <a:spcPts val="0"/>
              </a:spcBef>
              <a:spcAft>
                <a:spcPts val="0"/>
              </a:spcAft>
              <a:buFont typeface="Arial" panose="020B0604020202020204" pitchFamily="34" charset="0"/>
              <a:buChar char="•"/>
              <a:defRPr/>
            </a:pPr>
            <a:r>
              <a:rPr lang="en-US" sz="2200" dirty="0">
                <a:latin typeface="+mn-lt"/>
              </a:rPr>
              <a:t>Younger </a:t>
            </a:r>
            <a:r>
              <a:rPr lang="en-US" sz="2200" i="1" dirty="0" err="1">
                <a:latin typeface="+mn-lt"/>
              </a:rPr>
              <a:t>pisolithus</a:t>
            </a:r>
            <a:r>
              <a:rPr lang="en-US" sz="2200" i="1" dirty="0">
                <a:latin typeface="+mn-lt"/>
              </a:rPr>
              <a:t> have </a:t>
            </a:r>
            <a:r>
              <a:rPr lang="en-US" sz="2200" dirty="0">
                <a:latin typeface="+mn-lt"/>
              </a:rPr>
              <a:t>a tarry consistency that was used on wounds</a:t>
            </a:r>
          </a:p>
        </p:txBody>
      </p:sp>
      <p:pic>
        <p:nvPicPr>
          <p:cNvPr id="17412" name="Picture 1">
            <a:extLst>
              <a:ext uri="{FF2B5EF4-FFF2-40B4-BE49-F238E27FC236}">
                <a16:creationId xmlns:a16="http://schemas.microsoft.com/office/drawing/2014/main" id="{1A1D67E1-B6AC-B7A4-C709-94BC42FB7F6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45062" y="1721794"/>
            <a:ext cx="3443288"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412"/>
                                        </p:tgtEl>
                                        <p:attrNameLst>
                                          <p:attrName>style.visibility</p:attrName>
                                        </p:attrNameLst>
                                      </p:cBhvr>
                                      <p:to>
                                        <p:strVal val="visible"/>
                                      </p:to>
                                    </p:set>
                                    <p:anim calcmode="lin" valueType="num">
                                      <p:cBhvr additive="base">
                                        <p:cTn id="13" dur="500" fill="hold"/>
                                        <p:tgtEl>
                                          <p:spTgt spid="17412"/>
                                        </p:tgtEl>
                                        <p:attrNameLst>
                                          <p:attrName>ppt_x</p:attrName>
                                        </p:attrNameLst>
                                      </p:cBhvr>
                                      <p:tavLst>
                                        <p:tav tm="0">
                                          <p:val>
                                            <p:strVal val="#ppt_x"/>
                                          </p:val>
                                        </p:tav>
                                        <p:tav tm="100000">
                                          <p:val>
                                            <p:strVal val="#ppt_x"/>
                                          </p:val>
                                        </p:tav>
                                      </p:tavLst>
                                    </p:anim>
                                    <p:anim calcmode="lin" valueType="num">
                                      <p:cBhvr additive="base">
                                        <p:cTn id="14" dur="500" fill="hold"/>
                                        <p:tgtEl>
                                          <p:spTgt spid="174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7E5FAF-D8EC-2061-DEBB-E4F0D8575CD4}"/>
              </a:ext>
            </a:extLst>
          </p:cNvPr>
          <p:cNvSpPr txBox="1"/>
          <p:nvPr/>
        </p:nvSpPr>
        <p:spPr>
          <a:xfrm>
            <a:off x="546099" y="491065"/>
            <a:ext cx="8051801" cy="3970318"/>
          </a:xfrm>
          <a:prstGeom prst="rect">
            <a:avLst/>
          </a:prstGeom>
          <a:noFill/>
        </p:spPr>
        <p:txBody>
          <a:bodyPr wrap="square" rtlCol="0">
            <a:spAutoFit/>
          </a:bodyPr>
          <a:lstStyle/>
          <a:p>
            <a:r>
              <a:rPr lang="en-US" sz="2100" dirty="0"/>
              <a:t>Aboriginal Australian’s have a long and storied history with the abundant natural resources found here. The culture emphasized a balance between how resources were used and respect for the land and country. </a:t>
            </a:r>
          </a:p>
          <a:p>
            <a:endParaRPr lang="en-US" sz="2100" dirty="0"/>
          </a:p>
          <a:p>
            <a:r>
              <a:rPr lang="en-US" sz="2100" dirty="0"/>
              <a:t>Aboriginal peoples only took what they needed and used every part of a resource. They also ensured that they caused minimal damage to the environment when collecting resources.</a:t>
            </a:r>
          </a:p>
          <a:p>
            <a:endParaRPr lang="en-US" sz="2100" dirty="0"/>
          </a:p>
          <a:p>
            <a:r>
              <a:rPr lang="en-US" sz="2100" dirty="0"/>
              <a:t>Food, weapons and tools, clothing, art and paintings; Aboriginal Australian used a wide range of natural resources; including mushrooms.</a:t>
            </a:r>
            <a:endParaRPr lang="en-AU" sz="2100" dirty="0"/>
          </a:p>
        </p:txBody>
      </p:sp>
      <p:pic>
        <p:nvPicPr>
          <p:cNvPr id="1026" name="Picture 2" descr="Fruits and Vegetables: The Bush Tucker (Part 2)">
            <a:extLst>
              <a:ext uri="{FF2B5EF4-FFF2-40B4-BE49-F238E27FC236}">
                <a16:creationId xmlns:a16="http://schemas.microsoft.com/office/drawing/2014/main" id="{C0AF36BB-13C6-5629-AAEA-43DA3F65EC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867" y="4461383"/>
            <a:ext cx="7620000" cy="1905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444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A661BCD7-9999-096B-DA05-A40C1AE7335A}"/>
              </a:ext>
            </a:extLst>
          </p:cNvPr>
          <p:cNvSpPr>
            <a:spLocks noGrp="1"/>
          </p:cNvSpPr>
          <p:nvPr>
            <p:ph type="title"/>
          </p:nvPr>
        </p:nvSpPr>
        <p:spPr>
          <a:xfrm>
            <a:off x="1888067" y="386292"/>
            <a:ext cx="8220075" cy="993775"/>
          </a:xfrm>
        </p:spPr>
        <p:txBody>
          <a:bodyPr rtlCol="0"/>
          <a:lstStyle/>
          <a:p>
            <a:pPr eaLnBrk="1" fontAlgn="auto" hangingPunct="1">
              <a:spcAft>
                <a:spcPts val="0"/>
              </a:spcAft>
              <a:defRPr/>
            </a:pPr>
            <a:r>
              <a:rPr lang="en-GB" sz="3600" dirty="0" err="1">
                <a:solidFill>
                  <a:srgbClr val="DE1E5A"/>
                </a:solidFill>
                <a:latin typeface="+mn-lt"/>
              </a:rPr>
              <a:t>Omphalotus</a:t>
            </a:r>
            <a:r>
              <a:rPr lang="en-GB" sz="3600" dirty="0">
                <a:solidFill>
                  <a:srgbClr val="DE1E5A"/>
                </a:solidFill>
                <a:latin typeface="+mn-lt"/>
              </a:rPr>
              <a:t> </a:t>
            </a:r>
            <a:r>
              <a:rPr lang="en-GB" sz="3600" dirty="0" err="1">
                <a:solidFill>
                  <a:srgbClr val="DE1E5A"/>
                </a:solidFill>
                <a:latin typeface="+mn-lt"/>
              </a:rPr>
              <a:t>Nidiformis</a:t>
            </a:r>
            <a:endParaRPr lang="en-GB" sz="3600" dirty="0">
              <a:solidFill>
                <a:srgbClr val="DE1E5A"/>
              </a:solidFill>
              <a:latin typeface="+mn-lt"/>
            </a:endParaRPr>
          </a:p>
        </p:txBody>
      </p:sp>
      <p:sp>
        <p:nvSpPr>
          <p:cNvPr id="5" name="Rectangle 4">
            <a:extLst>
              <a:ext uri="{FF2B5EF4-FFF2-40B4-BE49-F238E27FC236}">
                <a16:creationId xmlns:a16="http://schemas.microsoft.com/office/drawing/2014/main" id="{24A7BE8E-A446-5506-C9C3-F1BB17C234E4}"/>
              </a:ext>
            </a:extLst>
          </p:cNvPr>
          <p:cNvSpPr/>
          <p:nvPr/>
        </p:nvSpPr>
        <p:spPr>
          <a:xfrm>
            <a:off x="730250" y="1165542"/>
            <a:ext cx="2690283" cy="5016758"/>
          </a:xfrm>
          <a:prstGeom prst="rect">
            <a:avLst/>
          </a:prstGeom>
        </p:spPr>
        <p:txBody>
          <a:bodyPr wrap="square" lIns="0" tIns="0" rIns="0" bIns="0">
            <a:spAutoFit/>
          </a:bodyPr>
          <a:lstStyle/>
          <a:p>
            <a:pPr marL="285750" indent="-285750" eaLnBrk="1" fontAlgn="auto" hangingPunct="1">
              <a:spcBef>
                <a:spcPts val="0"/>
              </a:spcBef>
              <a:spcAft>
                <a:spcPts val="0"/>
              </a:spcAft>
              <a:buFont typeface="Arial" panose="020B0604020202020204" pitchFamily="34" charset="0"/>
              <a:buChar char="•"/>
              <a:defRPr/>
            </a:pPr>
            <a:r>
              <a:rPr lang="en-US" sz="2200" dirty="0">
                <a:latin typeface="+mn-lt"/>
              </a:rPr>
              <a:t>Also known as the ‘ghost fungi’ for its pale white coloration</a:t>
            </a:r>
          </a:p>
          <a:p>
            <a:pPr marL="285750" indent="-285750" eaLnBrk="1" fontAlgn="auto" hangingPunct="1">
              <a:spcBef>
                <a:spcPts val="0"/>
              </a:spcBef>
              <a:spcAft>
                <a:spcPts val="0"/>
              </a:spcAft>
              <a:buFont typeface="Arial" panose="020B0604020202020204" pitchFamily="34" charset="0"/>
              <a:buChar char="•"/>
              <a:defRPr/>
            </a:pPr>
            <a:r>
              <a:rPr lang="en-US" sz="2200" dirty="0">
                <a:latin typeface="+mn-lt"/>
              </a:rPr>
              <a:t>Bright green glow in low-light. They literally glow in the dark</a:t>
            </a:r>
          </a:p>
          <a:p>
            <a:pPr marL="285750" indent="-285750" eaLnBrk="1" fontAlgn="auto" hangingPunct="1">
              <a:spcBef>
                <a:spcPts val="0"/>
              </a:spcBef>
              <a:spcAft>
                <a:spcPts val="0"/>
              </a:spcAft>
              <a:buFont typeface="Arial" panose="020B0604020202020204" pitchFamily="34" charset="0"/>
              <a:buChar char="•"/>
              <a:defRPr/>
            </a:pPr>
            <a:r>
              <a:rPr lang="en-US" sz="2200" dirty="0">
                <a:latin typeface="+mn-lt"/>
              </a:rPr>
              <a:t>But they are also toxic.</a:t>
            </a:r>
          </a:p>
          <a:p>
            <a:pPr marL="285750" indent="-285750" eaLnBrk="1" fontAlgn="auto" hangingPunct="1">
              <a:spcBef>
                <a:spcPts val="0"/>
              </a:spcBef>
              <a:spcAft>
                <a:spcPts val="0"/>
              </a:spcAft>
              <a:buFont typeface="Arial" panose="020B0604020202020204" pitchFamily="34" charset="0"/>
              <a:buChar char="•"/>
              <a:defRPr/>
            </a:pPr>
            <a:r>
              <a:rPr lang="en-US" sz="2200" dirty="0">
                <a:latin typeface="+mn-lt"/>
              </a:rPr>
              <a:t>Used by aboriginal Australians for paintings and drawings. </a:t>
            </a:r>
          </a:p>
          <a:p>
            <a:pPr marL="285750" indent="-285750" eaLnBrk="1" fontAlgn="auto" hangingPunct="1">
              <a:spcBef>
                <a:spcPts val="0"/>
              </a:spcBef>
              <a:spcAft>
                <a:spcPts val="0"/>
              </a:spcAft>
              <a:buFont typeface="Arial" panose="020B0604020202020204" pitchFamily="34" charset="0"/>
              <a:buChar char="•"/>
              <a:defRPr/>
            </a:pPr>
            <a:endParaRPr lang="en-US" dirty="0">
              <a:latin typeface="+mn-lt"/>
            </a:endParaRPr>
          </a:p>
        </p:txBody>
      </p:sp>
      <p:pic>
        <p:nvPicPr>
          <p:cNvPr id="9220" name="Picture 1">
            <a:extLst>
              <a:ext uri="{FF2B5EF4-FFF2-40B4-BE49-F238E27FC236}">
                <a16:creationId xmlns:a16="http://schemas.microsoft.com/office/drawing/2014/main" id="{E95E758A-6754-7346-B3BE-EA632767FF2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39751" y="2768600"/>
            <a:ext cx="4964499" cy="3600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20"/>
                                        </p:tgtEl>
                                        <p:attrNameLst>
                                          <p:attrName>style.visibility</p:attrName>
                                        </p:attrNameLst>
                                      </p:cBhvr>
                                      <p:to>
                                        <p:strVal val="visible"/>
                                      </p:to>
                                    </p:set>
                                    <p:anim calcmode="lin" valueType="num">
                                      <p:cBhvr additive="base">
                                        <p:cTn id="13" dur="500" fill="hold"/>
                                        <p:tgtEl>
                                          <p:spTgt spid="9220"/>
                                        </p:tgtEl>
                                        <p:attrNameLst>
                                          <p:attrName>ppt_x</p:attrName>
                                        </p:attrNameLst>
                                      </p:cBhvr>
                                      <p:tavLst>
                                        <p:tav tm="0">
                                          <p:val>
                                            <p:strVal val="#ppt_x"/>
                                          </p:val>
                                        </p:tav>
                                        <p:tav tm="100000">
                                          <p:val>
                                            <p:strVal val="#ppt_x"/>
                                          </p:val>
                                        </p:tav>
                                      </p:tavLst>
                                    </p:anim>
                                    <p:anim calcmode="lin" valueType="num">
                                      <p:cBhvr additive="base">
                                        <p:cTn id="14" dur="500" fill="hold"/>
                                        <p:tgtEl>
                                          <p:spTgt spid="92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EA1C94FB-92E8-4851-D93F-EDFFF3E1C3A5}"/>
              </a:ext>
            </a:extLst>
          </p:cNvPr>
          <p:cNvSpPr>
            <a:spLocks noGrp="1"/>
          </p:cNvSpPr>
          <p:nvPr>
            <p:ph type="title"/>
          </p:nvPr>
        </p:nvSpPr>
        <p:spPr>
          <a:xfrm>
            <a:off x="457200" y="479425"/>
            <a:ext cx="8220075" cy="993775"/>
          </a:xfrm>
        </p:spPr>
        <p:txBody>
          <a:bodyPr rtlCol="0"/>
          <a:lstStyle/>
          <a:p>
            <a:pPr eaLnBrk="1" fontAlgn="auto" hangingPunct="1">
              <a:spcAft>
                <a:spcPts val="0"/>
              </a:spcAft>
              <a:defRPr/>
            </a:pPr>
            <a:r>
              <a:rPr lang="en-GB" sz="3600" dirty="0" err="1">
                <a:solidFill>
                  <a:srgbClr val="D81C31"/>
                </a:solidFill>
                <a:latin typeface="+mn-lt"/>
              </a:rPr>
              <a:t>Cyttaria</a:t>
            </a:r>
            <a:r>
              <a:rPr lang="en-GB" sz="3600" dirty="0">
                <a:solidFill>
                  <a:srgbClr val="D81C31"/>
                </a:solidFill>
                <a:latin typeface="+mn-lt"/>
              </a:rPr>
              <a:t> Gunnii</a:t>
            </a:r>
          </a:p>
        </p:txBody>
      </p:sp>
      <p:sp>
        <p:nvSpPr>
          <p:cNvPr id="5" name="Rectangle 4">
            <a:extLst>
              <a:ext uri="{FF2B5EF4-FFF2-40B4-BE49-F238E27FC236}">
                <a16:creationId xmlns:a16="http://schemas.microsoft.com/office/drawing/2014/main" id="{34C67EA6-FBB7-01FF-444E-D24D5E8EAE66}"/>
              </a:ext>
            </a:extLst>
          </p:cNvPr>
          <p:cNvSpPr/>
          <p:nvPr/>
        </p:nvSpPr>
        <p:spPr>
          <a:xfrm>
            <a:off x="654050" y="1309883"/>
            <a:ext cx="5933017" cy="2369880"/>
          </a:xfrm>
          <a:prstGeom prst="rect">
            <a:avLst/>
          </a:prstGeom>
        </p:spPr>
        <p:txBody>
          <a:bodyPr wrap="square" lIns="0" tIns="0" rIns="0" bIns="0">
            <a:spAutoFit/>
          </a:bodyPr>
          <a:lstStyle/>
          <a:p>
            <a:pPr marL="285750" indent="-285750" eaLnBrk="1" fontAlgn="auto" hangingPunct="1">
              <a:spcBef>
                <a:spcPts val="0"/>
              </a:spcBef>
              <a:spcAft>
                <a:spcPts val="0"/>
              </a:spcAft>
              <a:buFont typeface="Arial" panose="020B0604020202020204" pitchFamily="34" charset="0"/>
              <a:buChar char="•"/>
              <a:defRPr/>
            </a:pPr>
            <a:r>
              <a:rPr lang="en-US" sz="2200" dirty="0">
                <a:latin typeface="+mn-lt"/>
              </a:rPr>
              <a:t>A traditional food source for Aboriginal Peoples in some areas </a:t>
            </a:r>
          </a:p>
          <a:p>
            <a:pPr marL="285750" indent="-285750" eaLnBrk="1" fontAlgn="auto" hangingPunct="1">
              <a:spcBef>
                <a:spcPts val="0"/>
              </a:spcBef>
              <a:spcAft>
                <a:spcPts val="0"/>
              </a:spcAft>
              <a:buFont typeface="Arial" panose="020B0604020202020204" pitchFamily="34" charset="0"/>
              <a:buChar char="•"/>
              <a:defRPr/>
            </a:pPr>
            <a:r>
              <a:rPr lang="en-US" sz="2200" dirty="0">
                <a:latin typeface="+mn-lt"/>
              </a:rPr>
              <a:t>Contains a fluid that tastes pleasant</a:t>
            </a:r>
          </a:p>
          <a:p>
            <a:pPr marL="285750" indent="-285750" eaLnBrk="1" fontAlgn="auto" hangingPunct="1">
              <a:spcBef>
                <a:spcPts val="0"/>
              </a:spcBef>
              <a:spcAft>
                <a:spcPts val="0"/>
              </a:spcAft>
              <a:buFont typeface="Arial" panose="020B0604020202020204" pitchFamily="34" charset="0"/>
              <a:buChar char="•"/>
              <a:defRPr/>
            </a:pPr>
            <a:r>
              <a:rPr lang="en-US" sz="2200" dirty="0">
                <a:latin typeface="+mn-lt"/>
              </a:rPr>
              <a:t>Only grows on </a:t>
            </a:r>
            <a:r>
              <a:rPr lang="en-US" sz="2200" i="1" dirty="0" err="1">
                <a:latin typeface="+mn-lt"/>
              </a:rPr>
              <a:t>Nothofagus</a:t>
            </a:r>
            <a:r>
              <a:rPr lang="en-US" sz="2200" dirty="0">
                <a:latin typeface="+mn-lt"/>
              </a:rPr>
              <a:t> trees in Tasmania and southern Victoria</a:t>
            </a:r>
          </a:p>
          <a:p>
            <a:pPr marL="285750" indent="-285750" eaLnBrk="1" fontAlgn="auto" hangingPunct="1">
              <a:spcBef>
                <a:spcPts val="0"/>
              </a:spcBef>
              <a:spcAft>
                <a:spcPts val="0"/>
              </a:spcAft>
              <a:buFont typeface="Arial" panose="020B0604020202020204" pitchFamily="34" charset="0"/>
              <a:buChar char="•"/>
              <a:defRPr/>
            </a:pPr>
            <a:r>
              <a:rPr lang="en-US" sz="2200" dirty="0">
                <a:latin typeface="+mn-lt"/>
              </a:rPr>
              <a:t>Yellow and orange </a:t>
            </a:r>
            <a:r>
              <a:rPr lang="en-US" sz="2200" dirty="0" err="1">
                <a:latin typeface="+mn-lt"/>
              </a:rPr>
              <a:t>colour</a:t>
            </a:r>
            <a:r>
              <a:rPr lang="en-US" sz="2200" dirty="0">
                <a:latin typeface="+mn-lt"/>
              </a:rPr>
              <a:t> </a:t>
            </a:r>
          </a:p>
          <a:p>
            <a:pPr marL="285750" indent="-285750" eaLnBrk="1" fontAlgn="auto" hangingPunct="1">
              <a:spcBef>
                <a:spcPts val="0"/>
              </a:spcBef>
              <a:spcAft>
                <a:spcPts val="0"/>
              </a:spcAft>
              <a:buFont typeface="Arial" panose="020B0604020202020204" pitchFamily="34" charset="0"/>
              <a:buChar char="•"/>
              <a:defRPr/>
            </a:pPr>
            <a:r>
              <a:rPr lang="en-US" sz="2200" dirty="0">
                <a:latin typeface="+mn-lt"/>
              </a:rPr>
              <a:t>Shaped like a golf ball</a:t>
            </a:r>
          </a:p>
        </p:txBody>
      </p:sp>
      <p:pic>
        <p:nvPicPr>
          <p:cNvPr id="10244" name="Picture 2">
            <a:extLst>
              <a:ext uri="{FF2B5EF4-FFF2-40B4-BE49-F238E27FC236}">
                <a16:creationId xmlns:a16="http://schemas.microsoft.com/office/drawing/2014/main" id="{DD6C27D0-6D41-4D6C-9212-5000819A8FB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43350" y="3722096"/>
            <a:ext cx="4660900" cy="262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44"/>
                                        </p:tgtEl>
                                        <p:attrNameLst>
                                          <p:attrName>style.visibility</p:attrName>
                                        </p:attrNameLst>
                                      </p:cBhvr>
                                      <p:to>
                                        <p:strVal val="visible"/>
                                      </p:to>
                                    </p:set>
                                    <p:anim calcmode="lin" valueType="num">
                                      <p:cBhvr additive="base">
                                        <p:cTn id="13" dur="500" fill="hold"/>
                                        <p:tgtEl>
                                          <p:spTgt spid="10244"/>
                                        </p:tgtEl>
                                        <p:attrNameLst>
                                          <p:attrName>ppt_x</p:attrName>
                                        </p:attrNameLst>
                                      </p:cBhvr>
                                      <p:tavLst>
                                        <p:tav tm="0">
                                          <p:val>
                                            <p:strVal val="#ppt_x"/>
                                          </p:val>
                                        </p:tav>
                                        <p:tav tm="100000">
                                          <p:val>
                                            <p:strVal val="#ppt_x"/>
                                          </p:val>
                                        </p:tav>
                                      </p:tavLst>
                                    </p:anim>
                                    <p:anim calcmode="lin" valueType="num">
                                      <p:cBhvr additive="base">
                                        <p:cTn id="14" dur="500" fill="hold"/>
                                        <p:tgtEl>
                                          <p:spTgt spid="102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3EFD3D41-F34E-BA8C-F930-3FB0103BE643}"/>
              </a:ext>
            </a:extLst>
          </p:cNvPr>
          <p:cNvSpPr>
            <a:spLocks noGrp="1"/>
          </p:cNvSpPr>
          <p:nvPr>
            <p:ph type="title"/>
          </p:nvPr>
        </p:nvSpPr>
        <p:spPr>
          <a:xfrm>
            <a:off x="457200" y="479425"/>
            <a:ext cx="8220075" cy="993775"/>
          </a:xfrm>
        </p:spPr>
        <p:txBody>
          <a:bodyPr rtlCol="0"/>
          <a:lstStyle/>
          <a:p>
            <a:pPr eaLnBrk="1" fontAlgn="auto" hangingPunct="1">
              <a:spcAft>
                <a:spcPts val="0"/>
              </a:spcAft>
              <a:defRPr/>
            </a:pPr>
            <a:r>
              <a:rPr lang="en-GB" sz="3600" dirty="0" err="1">
                <a:solidFill>
                  <a:srgbClr val="DE1E5A"/>
                </a:solidFill>
                <a:latin typeface="+mn-lt"/>
              </a:rPr>
              <a:t>Choiromyces</a:t>
            </a:r>
            <a:r>
              <a:rPr lang="en-GB" sz="3600" dirty="0">
                <a:solidFill>
                  <a:srgbClr val="DE1E5A"/>
                </a:solidFill>
                <a:latin typeface="+mn-lt"/>
              </a:rPr>
              <a:t> </a:t>
            </a:r>
            <a:r>
              <a:rPr lang="en-GB" sz="3600" dirty="0" err="1">
                <a:solidFill>
                  <a:srgbClr val="DE1E5A"/>
                </a:solidFill>
                <a:latin typeface="+mn-lt"/>
              </a:rPr>
              <a:t>Aboriginum</a:t>
            </a:r>
            <a:endParaRPr lang="en-GB" sz="3600" dirty="0">
              <a:solidFill>
                <a:srgbClr val="DE1E5A"/>
              </a:solidFill>
              <a:latin typeface="+mn-lt"/>
            </a:endParaRPr>
          </a:p>
        </p:txBody>
      </p:sp>
      <p:sp>
        <p:nvSpPr>
          <p:cNvPr id="5" name="Rectangle 4">
            <a:extLst>
              <a:ext uri="{FF2B5EF4-FFF2-40B4-BE49-F238E27FC236}">
                <a16:creationId xmlns:a16="http://schemas.microsoft.com/office/drawing/2014/main" id="{A7A18E94-EF35-2137-0643-3C9DFB42EA6C}"/>
              </a:ext>
            </a:extLst>
          </p:cNvPr>
          <p:cNvSpPr/>
          <p:nvPr/>
        </p:nvSpPr>
        <p:spPr>
          <a:xfrm>
            <a:off x="637116" y="1955055"/>
            <a:ext cx="5492750" cy="3385542"/>
          </a:xfrm>
          <a:prstGeom prst="rect">
            <a:avLst/>
          </a:prstGeom>
        </p:spPr>
        <p:txBody>
          <a:bodyPr wrap="square" lIns="0" tIns="0" rIns="0" bIns="0">
            <a:spAutoFit/>
          </a:bodyPr>
          <a:lstStyle/>
          <a:p>
            <a:pPr marL="285750" indent="-285750" eaLnBrk="1" fontAlgn="auto" hangingPunct="1">
              <a:spcBef>
                <a:spcPts val="0"/>
              </a:spcBef>
              <a:spcAft>
                <a:spcPts val="0"/>
              </a:spcAft>
              <a:buFont typeface="Arial" panose="020B0604020202020204" pitchFamily="34" charset="0"/>
              <a:buChar char="•"/>
              <a:defRPr/>
            </a:pPr>
            <a:r>
              <a:rPr lang="en-US" sz="2200" dirty="0">
                <a:latin typeface="+mn-lt"/>
              </a:rPr>
              <a:t>Truffle-like fungus, traditional food source eaten raw or cooked </a:t>
            </a:r>
          </a:p>
          <a:p>
            <a:pPr marL="285750" indent="-285750" eaLnBrk="1" fontAlgn="auto" hangingPunct="1">
              <a:spcBef>
                <a:spcPts val="0"/>
              </a:spcBef>
              <a:spcAft>
                <a:spcPts val="0"/>
              </a:spcAft>
              <a:buFont typeface="Arial" panose="020B0604020202020204" pitchFamily="34" charset="0"/>
              <a:buChar char="•"/>
              <a:defRPr/>
            </a:pPr>
            <a:r>
              <a:rPr lang="en-US" sz="2200" dirty="0">
                <a:latin typeface="+mn-lt"/>
              </a:rPr>
              <a:t>Used as a source of water </a:t>
            </a:r>
          </a:p>
          <a:p>
            <a:pPr marL="285750" indent="-285750" eaLnBrk="1" fontAlgn="auto" hangingPunct="1">
              <a:spcBef>
                <a:spcPts val="0"/>
              </a:spcBef>
              <a:spcAft>
                <a:spcPts val="0"/>
              </a:spcAft>
              <a:buFont typeface="Arial" panose="020B0604020202020204" pitchFamily="34" charset="0"/>
              <a:buChar char="•"/>
              <a:defRPr/>
            </a:pPr>
            <a:r>
              <a:rPr lang="en-US" sz="2200" dirty="0">
                <a:latin typeface="+mn-lt"/>
              </a:rPr>
              <a:t>Grows in dry areas of Western Australia, South Australia and the Northern Territory</a:t>
            </a:r>
          </a:p>
          <a:p>
            <a:pPr marL="285750" indent="-285750" eaLnBrk="1" fontAlgn="auto" hangingPunct="1">
              <a:spcBef>
                <a:spcPts val="0"/>
              </a:spcBef>
              <a:spcAft>
                <a:spcPts val="0"/>
              </a:spcAft>
              <a:buFont typeface="Arial" panose="020B0604020202020204" pitchFamily="34" charset="0"/>
              <a:buChar char="•"/>
              <a:defRPr/>
            </a:pPr>
            <a:r>
              <a:rPr lang="en-US" sz="2200" dirty="0">
                <a:latin typeface="+mn-lt"/>
              </a:rPr>
              <a:t>Cooked in hot sand and ashes for longer than one hour</a:t>
            </a:r>
          </a:p>
          <a:p>
            <a:pPr marL="285750" indent="-285750" eaLnBrk="1" fontAlgn="auto" hangingPunct="1">
              <a:spcBef>
                <a:spcPts val="0"/>
              </a:spcBef>
              <a:spcAft>
                <a:spcPts val="0"/>
              </a:spcAft>
              <a:buFont typeface="Arial" panose="020B0604020202020204" pitchFamily="34" charset="0"/>
              <a:buChar char="•"/>
              <a:defRPr/>
            </a:pPr>
            <a:r>
              <a:rPr lang="en-US" sz="2200" dirty="0">
                <a:latin typeface="+mn-lt"/>
              </a:rPr>
              <a:t>Soft consistency and bland taste but reheated leftovers taste like baked cheese</a:t>
            </a:r>
          </a:p>
        </p:txBody>
      </p:sp>
      <p:pic>
        <p:nvPicPr>
          <p:cNvPr id="11268" name="Picture 1">
            <a:extLst>
              <a:ext uri="{FF2B5EF4-FFF2-40B4-BE49-F238E27FC236}">
                <a16:creationId xmlns:a16="http://schemas.microsoft.com/office/drawing/2014/main" id="{995F1532-8E83-6EDF-7DCF-AA006F70958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29866" y="1955055"/>
            <a:ext cx="2510367" cy="4376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268"/>
                                        </p:tgtEl>
                                        <p:attrNameLst>
                                          <p:attrName>style.visibility</p:attrName>
                                        </p:attrNameLst>
                                      </p:cBhvr>
                                      <p:to>
                                        <p:strVal val="visible"/>
                                      </p:to>
                                    </p:set>
                                    <p:anim calcmode="lin" valueType="num">
                                      <p:cBhvr additive="base">
                                        <p:cTn id="13" dur="500" fill="hold"/>
                                        <p:tgtEl>
                                          <p:spTgt spid="11268"/>
                                        </p:tgtEl>
                                        <p:attrNameLst>
                                          <p:attrName>ppt_x</p:attrName>
                                        </p:attrNameLst>
                                      </p:cBhvr>
                                      <p:tavLst>
                                        <p:tav tm="0">
                                          <p:val>
                                            <p:strVal val="#ppt_x"/>
                                          </p:val>
                                        </p:tav>
                                        <p:tav tm="100000">
                                          <p:val>
                                            <p:strVal val="#ppt_x"/>
                                          </p:val>
                                        </p:tav>
                                      </p:tavLst>
                                    </p:anim>
                                    <p:anim calcmode="lin" valueType="num">
                                      <p:cBhvr additive="base">
                                        <p:cTn id="14" dur="500" fill="hold"/>
                                        <p:tgtEl>
                                          <p:spTgt spid="112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AC859914-1CC9-EF4B-C733-751E9225A734}"/>
              </a:ext>
            </a:extLst>
          </p:cNvPr>
          <p:cNvSpPr>
            <a:spLocks noGrp="1"/>
          </p:cNvSpPr>
          <p:nvPr>
            <p:ph type="title"/>
          </p:nvPr>
        </p:nvSpPr>
        <p:spPr>
          <a:xfrm>
            <a:off x="461962" y="428367"/>
            <a:ext cx="8220075" cy="993775"/>
          </a:xfrm>
        </p:spPr>
        <p:txBody>
          <a:bodyPr rtlCol="0"/>
          <a:lstStyle/>
          <a:p>
            <a:pPr eaLnBrk="1" fontAlgn="auto" hangingPunct="1">
              <a:spcAft>
                <a:spcPts val="0"/>
              </a:spcAft>
              <a:defRPr/>
            </a:pPr>
            <a:r>
              <a:rPr lang="en-GB" sz="3600" dirty="0" err="1">
                <a:solidFill>
                  <a:srgbClr val="DE1E5A"/>
                </a:solidFill>
                <a:latin typeface="+mn-lt"/>
              </a:rPr>
              <a:t>Podaxis</a:t>
            </a:r>
            <a:r>
              <a:rPr lang="en-GB" sz="3600" dirty="0">
                <a:solidFill>
                  <a:srgbClr val="DE1E5A"/>
                </a:solidFill>
                <a:latin typeface="+mn-lt"/>
              </a:rPr>
              <a:t> </a:t>
            </a:r>
            <a:r>
              <a:rPr lang="en-GB" sz="3600" dirty="0" err="1">
                <a:solidFill>
                  <a:srgbClr val="DE1E5A"/>
                </a:solidFill>
                <a:latin typeface="+mn-lt"/>
              </a:rPr>
              <a:t>pistillaris</a:t>
            </a:r>
            <a:endParaRPr lang="en-GB" sz="3600" dirty="0">
              <a:solidFill>
                <a:srgbClr val="DE1E5A"/>
              </a:solidFill>
              <a:latin typeface="+mn-lt"/>
            </a:endParaRPr>
          </a:p>
        </p:txBody>
      </p:sp>
      <p:sp>
        <p:nvSpPr>
          <p:cNvPr id="5" name="Rectangle 4">
            <a:extLst>
              <a:ext uri="{FF2B5EF4-FFF2-40B4-BE49-F238E27FC236}">
                <a16:creationId xmlns:a16="http://schemas.microsoft.com/office/drawing/2014/main" id="{DE45A7ED-0643-E6BB-CBE9-BB375776CA03}"/>
              </a:ext>
            </a:extLst>
          </p:cNvPr>
          <p:cNvSpPr/>
          <p:nvPr/>
        </p:nvSpPr>
        <p:spPr>
          <a:xfrm>
            <a:off x="823383" y="1311275"/>
            <a:ext cx="7632700" cy="2369880"/>
          </a:xfrm>
          <a:prstGeom prst="rect">
            <a:avLst/>
          </a:prstGeom>
        </p:spPr>
        <p:txBody>
          <a:bodyPr wrap="square" lIns="0" tIns="0" rIns="0" bIns="0">
            <a:spAutoFit/>
          </a:bodyPr>
          <a:lstStyle/>
          <a:p>
            <a:pPr marL="285750" indent="-285750" eaLnBrk="1" fontAlgn="auto" hangingPunct="1">
              <a:spcBef>
                <a:spcPts val="0"/>
              </a:spcBef>
              <a:spcAft>
                <a:spcPts val="0"/>
              </a:spcAft>
              <a:buFont typeface="Arial" panose="020B0604020202020204" pitchFamily="34" charset="0"/>
              <a:buChar char="•"/>
              <a:defRPr/>
            </a:pPr>
            <a:r>
              <a:rPr lang="en-US" sz="2200" dirty="0">
                <a:latin typeface="+mn-lt"/>
              </a:rPr>
              <a:t>Also called ‘stalked puffball’ </a:t>
            </a:r>
          </a:p>
          <a:p>
            <a:pPr marL="285750" indent="-285750" eaLnBrk="1" fontAlgn="auto" hangingPunct="1">
              <a:spcBef>
                <a:spcPts val="0"/>
              </a:spcBef>
              <a:spcAft>
                <a:spcPts val="0"/>
              </a:spcAft>
              <a:buFont typeface="Arial" panose="020B0604020202020204" pitchFamily="34" charset="0"/>
              <a:buChar char="•"/>
              <a:defRPr/>
            </a:pPr>
            <a:r>
              <a:rPr lang="en-US" sz="2200" dirty="0">
                <a:latin typeface="+mn-lt"/>
              </a:rPr>
              <a:t>Desert fungus used by many Aboriginal Peoples living in desert regions</a:t>
            </a:r>
          </a:p>
          <a:p>
            <a:pPr marL="285750" indent="-285750" eaLnBrk="1" fontAlgn="auto" hangingPunct="1">
              <a:spcBef>
                <a:spcPts val="0"/>
              </a:spcBef>
              <a:spcAft>
                <a:spcPts val="0"/>
              </a:spcAft>
              <a:buFont typeface="Arial" panose="020B0604020202020204" pitchFamily="34" charset="0"/>
              <a:buChar char="•"/>
              <a:defRPr/>
            </a:pPr>
            <a:r>
              <a:rPr lang="en-US" sz="2200" dirty="0">
                <a:latin typeface="+mn-lt"/>
              </a:rPr>
              <a:t>Used to hide signs of aging because it would darken the white hair in elderly men's whiskers </a:t>
            </a:r>
          </a:p>
          <a:p>
            <a:pPr marL="285750" indent="-285750" eaLnBrk="1" fontAlgn="auto" hangingPunct="1">
              <a:spcBef>
                <a:spcPts val="0"/>
              </a:spcBef>
              <a:spcAft>
                <a:spcPts val="0"/>
              </a:spcAft>
              <a:buFont typeface="Arial" panose="020B0604020202020204" pitchFamily="34" charset="0"/>
              <a:buChar char="•"/>
              <a:defRPr/>
            </a:pPr>
            <a:r>
              <a:rPr lang="en-US" sz="2200" dirty="0">
                <a:latin typeface="+mn-lt"/>
              </a:rPr>
              <a:t>Used for body painting</a:t>
            </a:r>
          </a:p>
          <a:p>
            <a:pPr marL="285750" indent="-285750" eaLnBrk="1" fontAlgn="auto" hangingPunct="1">
              <a:spcBef>
                <a:spcPts val="0"/>
              </a:spcBef>
              <a:spcAft>
                <a:spcPts val="0"/>
              </a:spcAft>
              <a:buFont typeface="Arial" panose="020B0604020202020204" pitchFamily="34" charset="0"/>
              <a:buChar char="•"/>
              <a:defRPr/>
            </a:pPr>
            <a:r>
              <a:rPr lang="en-US" sz="2200" dirty="0">
                <a:latin typeface="+mn-lt"/>
              </a:rPr>
              <a:t>Used as a fly repellent</a:t>
            </a:r>
          </a:p>
        </p:txBody>
      </p:sp>
      <p:pic>
        <p:nvPicPr>
          <p:cNvPr id="12292" name="Picture 2">
            <a:extLst>
              <a:ext uri="{FF2B5EF4-FFF2-40B4-BE49-F238E27FC236}">
                <a16:creationId xmlns:a16="http://schemas.microsoft.com/office/drawing/2014/main" id="{7FB10377-2446-D5B5-5614-873E0EE20BA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650" y="3763113"/>
            <a:ext cx="5814483" cy="249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292"/>
                                        </p:tgtEl>
                                        <p:attrNameLst>
                                          <p:attrName>style.visibility</p:attrName>
                                        </p:attrNameLst>
                                      </p:cBhvr>
                                      <p:to>
                                        <p:strVal val="visible"/>
                                      </p:to>
                                    </p:set>
                                    <p:anim calcmode="lin" valueType="num">
                                      <p:cBhvr additive="base">
                                        <p:cTn id="13" dur="500" fill="hold"/>
                                        <p:tgtEl>
                                          <p:spTgt spid="12292"/>
                                        </p:tgtEl>
                                        <p:attrNameLst>
                                          <p:attrName>ppt_x</p:attrName>
                                        </p:attrNameLst>
                                      </p:cBhvr>
                                      <p:tavLst>
                                        <p:tav tm="0">
                                          <p:val>
                                            <p:strVal val="#ppt_x"/>
                                          </p:val>
                                        </p:tav>
                                        <p:tav tm="100000">
                                          <p:val>
                                            <p:strVal val="#ppt_x"/>
                                          </p:val>
                                        </p:tav>
                                      </p:tavLst>
                                    </p:anim>
                                    <p:anim calcmode="lin" valueType="num">
                                      <p:cBhvr additive="base">
                                        <p:cTn id="14" dur="500" fill="hold"/>
                                        <p:tgtEl>
                                          <p:spTgt spid="122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050E4997-6809-76C1-B5E6-0500AA508C5F}"/>
              </a:ext>
            </a:extLst>
          </p:cNvPr>
          <p:cNvSpPr>
            <a:spLocks noGrp="1"/>
          </p:cNvSpPr>
          <p:nvPr>
            <p:ph type="title"/>
          </p:nvPr>
        </p:nvSpPr>
        <p:spPr>
          <a:xfrm>
            <a:off x="457200" y="479425"/>
            <a:ext cx="8220075" cy="993775"/>
          </a:xfrm>
        </p:spPr>
        <p:txBody>
          <a:bodyPr rtlCol="0"/>
          <a:lstStyle/>
          <a:p>
            <a:pPr eaLnBrk="1" fontAlgn="auto" hangingPunct="1">
              <a:spcAft>
                <a:spcPts val="0"/>
              </a:spcAft>
              <a:defRPr/>
            </a:pPr>
            <a:r>
              <a:rPr lang="en-GB" sz="3600" dirty="0" err="1">
                <a:solidFill>
                  <a:srgbClr val="DE1E5A"/>
                </a:solidFill>
                <a:latin typeface="+mn-lt"/>
              </a:rPr>
              <a:t>Laccocephalum</a:t>
            </a:r>
            <a:r>
              <a:rPr lang="en-GB" sz="3600" dirty="0">
                <a:solidFill>
                  <a:srgbClr val="DE1E5A"/>
                </a:solidFill>
                <a:latin typeface="+mn-lt"/>
              </a:rPr>
              <a:t> </a:t>
            </a:r>
            <a:r>
              <a:rPr lang="en-GB" sz="3600" dirty="0" err="1">
                <a:solidFill>
                  <a:srgbClr val="DE1E5A"/>
                </a:solidFill>
                <a:latin typeface="+mn-lt"/>
              </a:rPr>
              <a:t>mylittae</a:t>
            </a:r>
            <a:endParaRPr lang="en-GB" sz="3600" dirty="0">
              <a:solidFill>
                <a:srgbClr val="DE1E5A"/>
              </a:solidFill>
              <a:latin typeface="+mn-lt"/>
            </a:endParaRPr>
          </a:p>
        </p:txBody>
      </p:sp>
      <p:sp>
        <p:nvSpPr>
          <p:cNvPr id="5" name="Rectangle 4">
            <a:extLst>
              <a:ext uri="{FF2B5EF4-FFF2-40B4-BE49-F238E27FC236}">
                <a16:creationId xmlns:a16="http://schemas.microsoft.com/office/drawing/2014/main" id="{E1D09AF2-E65E-5BD2-EC8C-6DAA01B8D47B}"/>
              </a:ext>
            </a:extLst>
          </p:cNvPr>
          <p:cNvSpPr/>
          <p:nvPr/>
        </p:nvSpPr>
        <p:spPr>
          <a:xfrm>
            <a:off x="755650" y="1649670"/>
            <a:ext cx="7632700" cy="2369880"/>
          </a:xfrm>
          <a:prstGeom prst="rect">
            <a:avLst/>
          </a:prstGeom>
        </p:spPr>
        <p:txBody>
          <a:bodyPr wrap="square" lIns="0" tIns="0" rIns="0" bIns="0">
            <a:spAutoFit/>
          </a:bodyPr>
          <a:lstStyle/>
          <a:p>
            <a:pPr marL="285750" indent="-285750" eaLnBrk="1" fontAlgn="auto" hangingPunct="1">
              <a:spcBef>
                <a:spcPts val="0"/>
              </a:spcBef>
              <a:spcAft>
                <a:spcPts val="0"/>
              </a:spcAft>
              <a:buFont typeface="Arial" panose="020B0604020202020204" pitchFamily="34" charset="0"/>
              <a:buChar char="•"/>
              <a:defRPr/>
            </a:pPr>
            <a:r>
              <a:rPr lang="en-US" sz="2200" dirty="0">
                <a:latin typeface="+mn-lt"/>
              </a:rPr>
              <a:t>Was found by pushing a stick into the ground, which was then pulled out revealing the smell of the fungus.</a:t>
            </a:r>
          </a:p>
          <a:p>
            <a:pPr marL="285750" indent="-285750" eaLnBrk="1" fontAlgn="auto" hangingPunct="1">
              <a:spcBef>
                <a:spcPts val="0"/>
              </a:spcBef>
              <a:spcAft>
                <a:spcPts val="0"/>
              </a:spcAft>
              <a:buFont typeface="Arial" panose="020B0604020202020204" pitchFamily="34" charset="0"/>
              <a:buChar char="•"/>
              <a:defRPr/>
            </a:pPr>
            <a:r>
              <a:rPr lang="en-US" sz="2200" dirty="0">
                <a:latin typeface="+mn-lt"/>
              </a:rPr>
              <a:t>Also known as native bread </a:t>
            </a:r>
          </a:p>
          <a:p>
            <a:pPr marL="285750" indent="-285750" eaLnBrk="1" fontAlgn="auto" hangingPunct="1">
              <a:spcBef>
                <a:spcPts val="0"/>
              </a:spcBef>
              <a:spcAft>
                <a:spcPts val="0"/>
              </a:spcAft>
              <a:buFont typeface="Arial" panose="020B0604020202020204" pitchFamily="34" charset="0"/>
              <a:buChar char="•"/>
              <a:defRPr/>
            </a:pPr>
            <a:r>
              <a:rPr lang="en-US" sz="2200" dirty="0">
                <a:latin typeface="+mn-lt"/>
              </a:rPr>
              <a:t>Eaten raw or roasted </a:t>
            </a:r>
          </a:p>
          <a:p>
            <a:pPr marL="285750" indent="-285750" eaLnBrk="1" fontAlgn="auto" hangingPunct="1">
              <a:spcBef>
                <a:spcPts val="0"/>
              </a:spcBef>
              <a:spcAft>
                <a:spcPts val="0"/>
              </a:spcAft>
              <a:buFont typeface="Arial" panose="020B0604020202020204" pitchFamily="34" charset="0"/>
              <a:buChar char="•"/>
              <a:defRPr/>
            </a:pPr>
            <a:r>
              <a:rPr lang="en-US" sz="2200" dirty="0">
                <a:latin typeface="+mn-lt"/>
              </a:rPr>
              <a:t>Tastes like boiled rice</a:t>
            </a:r>
          </a:p>
          <a:p>
            <a:pPr marL="285750" indent="-285750" eaLnBrk="1" fontAlgn="auto" hangingPunct="1">
              <a:spcBef>
                <a:spcPts val="0"/>
              </a:spcBef>
              <a:spcAft>
                <a:spcPts val="0"/>
              </a:spcAft>
              <a:buFont typeface="Arial" panose="020B0604020202020204" pitchFamily="34" charset="0"/>
              <a:buChar char="•"/>
              <a:defRPr/>
            </a:pPr>
            <a:r>
              <a:rPr lang="en-US" sz="2200" dirty="0">
                <a:latin typeface="+mn-lt"/>
              </a:rPr>
              <a:t>Firm consistency </a:t>
            </a:r>
          </a:p>
          <a:p>
            <a:pPr marL="285750" indent="-285750" eaLnBrk="1" fontAlgn="auto" hangingPunct="1">
              <a:spcBef>
                <a:spcPts val="0"/>
              </a:spcBef>
              <a:spcAft>
                <a:spcPts val="0"/>
              </a:spcAft>
              <a:buFont typeface="Arial" panose="020B0604020202020204" pitchFamily="34" charset="0"/>
              <a:buChar char="•"/>
              <a:defRPr/>
            </a:pPr>
            <a:r>
              <a:rPr lang="en-US" sz="2200" dirty="0">
                <a:latin typeface="+mn-lt"/>
              </a:rPr>
              <a:t>Grows underground and can grow as large as a basketball</a:t>
            </a:r>
          </a:p>
        </p:txBody>
      </p:sp>
      <p:pic>
        <p:nvPicPr>
          <p:cNvPr id="2050" name="Picture 2" descr="Laccocephalum mylittae – Native Bread">
            <a:extLst>
              <a:ext uri="{FF2B5EF4-FFF2-40B4-BE49-F238E27FC236}">
                <a16:creationId xmlns:a16="http://schemas.microsoft.com/office/drawing/2014/main" id="{1DE7CABE-70DC-FA02-244C-ECBDBC24D2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4733" y="4168340"/>
            <a:ext cx="4536017" cy="20446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541033C9-5FC8-AFB9-C7E6-2E00ACE3CB02}"/>
              </a:ext>
            </a:extLst>
          </p:cNvPr>
          <p:cNvSpPr>
            <a:spLocks noGrp="1"/>
          </p:cNvSpPr>
          <p:nvPr>
            <p:ph type="title"/>
          </p:nvPr>
        </p:nvSpPr>
        <p:spPr>
          <a:xfrm>
            <a:off x="457200" y="479425"/>
            <a:ext cx="8220075" cy="993775"/>
          </a:xfrm>
        </p:spPr>
        <p:txBody>
          <a:bodyPr rtlCol="0"/>
          <a:lstStyle/>
          <a:p>
            <a:pPr eaLnBrk="1" fontAlgn="auto" hangingPunct="1">
              <a:spcAft>
                <a:spcPts val="0"/>
              </a:spcAft>
              <a:defRPr/>
            </a:pPr>
            <a:r>
              <a:rPr lang="en-GB" sz="3600" dirty="0" err="1">
                <a:solidFill>
                  <a:srgbClr val="DE1E5A"/>
                </a:solidFill>
                <a:latin typeface="+mn-lt"/>
              </a:rPr>
              <a:t>Pycnoporus</a:t>
            </a:r>
            <a:r>
              <a:rPr lang="en-GB" sz="3600" dirty="0">
                <a:solidFill>
                  <a:srgbClr val="DE1E5A"/>
                </a:solidFill>
                <a:latin typeface="+mn-lt"/>
              </a:rPr>
              <a:t> sp.</a:t>
            </a:r>
          </a:p>
        </p:txBody>
      </p:sp>
      <p:sp>
        <p:nvSpPr>
          <p:cNvPr id="5" name="Rectangle 4">
            <a:extLst>
              <a:ext uri="{FF2B5EF4-FFF2-40B4-BE49-F238E27FC236}">
                <a16:creationId xmlns:a16="http://schemas.microsoft.com/office/drawing/2014/main" id="{8792D396-DE61-9550-55DB-B4CFBCA43EF9}"/>
              </a:ext>
            </a:extLst>
          </p:cNvPr>
          <p:cNvSpPr/>
          <p:nvPr/>
        </p:nvSpPr>
        <p:spPr>
          <a:xfrm>
            <a:off x="5156200" y="1316038"/>
            <a:ext cx="3232150" cy="4739759"/>
          </a:xfrm>
          <a:prstGeom prst="rect">
            <a:avLst/>
          </a:prstGeom>
        </p:spPr>
        <p:txBody>
          <a:bodyPr wrap="square" lIns="0" tIns="0" rIns="0" bIns="0">
            <a:spAutoFit/>
          </a:bodyPr>
          <a:lstStyle/>
          <a:p>
            <a:pPr marL="285750" indent="-285750" eaLnBrk="1" fontAlgn="auto" hangingPunct="1">
              <a:spcBef>
                <a:spcPts val="0"/>
              </a:spcBef>
              <a:spcAft>
                <a:spcPts val="0"/>
              </a:spcAft>
              <a:buFont typeface="Arial" panose="020B0604020202020204" pitchFamily="34" charset="0"/>
              <a:buChar char="•"/>
              <a:defRPr/>
            </a:pPr>
            <a:r>
              <a:rPr lang="en-US" sz="2200" dirty="0">
                <a:latin typeface="+mn-lt"/>
              </a:rPr>
              <a:t>Bright reddish-orange brackets, Found on dead wood</a:t>
            </a:r>
          </a:p>
          <a:p>
            <a:pPr marL="285750" indent="-285750" eaLnBrk="1" fontAlgn="auto" hangingPunct="1">
              <a:spcBef>
                <a:spcPts val="0"/>
              </a:spcBef>
              <a:spcAft>
                <a:spcPts val="0"/>
              </a:spcAft>
              <a:buFont typeface="Arial" panose="020B0604020202020204" pitchFamily="34" charset="0"/>
              <a:buChar char="•"/>
              <a:defRPr/>
            </a:pPr>
            <a:r>
              <a:rPr lang="en-US" sz="2200" dirty="0">
                <a:latin typeface="+mn-lt"/>
              </a:rPr>
              <a:t>Traditionally used by desert Aboriginal people as a teething ring and for treating oral thrush in babies.</a:t>
            </a:r>
          </a:p>
          <a:p>
            <a:pPr marL="285750" indent="-285750" eaLnBrk="1" fontAlgn="auto" hangingPunct="1">
              <a:spcBef>
                <a:spcPts val="0"/>
              </a:spcBef>
              <a:spcAft>
                <a:spcPts val="0"/>
              </a:spcAft>
              <a:buFont typeface="Arial" panose="020B0604020202020204" pitchFamily="34" charset="0"/>
              <a:buChar char="•"/>
              <a:defRPr/>
            </a:pPr>
            <a:r>
              <a:rPr lang="en-US" sz="2200" dirty="0">
                <a:latin typeface="+mn-lt"/>
              </a:rPr>
              <a:t>Rubbed on sore lips and sucked to help sore mouths</a:t>
            </a:r>
          </a:p>
          <a:p>
            <a:pPr marL="285750" indent="-285750" eaLnBrk="1" fontAlgn="auto" hangingPunct="1">
              <a:spcBef>
                <a:spcPts val="0"/>
              </a:spcBef>
              <a:spcAft>
                <a:spcPts val="0"/>
              </a:spcAft>
              <a:buFont typeface="Arial" panose="020B0604020202020204" pitchFamily="34" charset="0"/>
              <a:buChar char="•"/>
              <a:defRPr/>
            </a:pPr>
            <a:r>
              <a:rPr lang="en-US" sz="2200" dirty="0">
                <a:latin typeface="+mn-lt"/>
              </a:rPr>
              <a:t>Contains 2 antibiotic properties used for medicine.</a:t>
            </a:r>
          </a:p>
        </p:txBody>
      </p:sp>
      <p:pic>
        <p:nvPicPr>
          <p:cNvPr id="14340" name="Picture 1">
            <a:extLst>
              <a:ext uri="{FF2B5EF4-FFF2-40B4-BE49-F238E27FC236}">
                <a16:creationId xmlns:a16="http://schemas.microsoft.com/office/drawing/2014/main" id="{FB536E05-5D4A-1D8C-1B9B-9B80576CF50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613304"/>
            <a:ext cx="4238625" cy="3517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340"/>
                                        </p:tgtEl>
                                        <p:attrNameLst>
                                          <p:attrName>style.visibility</p:attrName>
                                        </p:attrNameLst>
                                      </p:cBhvr>
                                      <p:to>
                                        <p:strVal val="visible"/>
                                      </p:to>
                                    </p:set>
                                    <p:anim calcmode="lin" valueType="num">
                                      <p:cBhvr additive="base">
                                        <p:cTn id="13" dur="500" fill="hold"/>
                                        <p:tgtEl>
                                          <p:spTgt spid="14340"/>
                                        </p:tgtEl>
                                        <p:attrNameLst>
                                          <p:attrName>ppt_x</p:attrName>
                                        </p:attrNameLst>
                                      </p:cBhvr>
                                      <p:tavLst>
                                        <p:tav tm="0">
                                          <p:val>
                                            <p:strVal val="#ppt_x"/>
                                          </p:val>
                                        </p:tav>
                                        <p:tav tm="100000">
                                          <p:val>
                                            <p:strVal val="#ppt_x"/>
                                          </p:val>
                                        </p:tav>
                                      </p:tavLst>
                                    </p:anim>
                                    <p:anim calcmode="lin" valueType="num">
                                      <p:cBhvr additive="base">
                                        <p:cTn id="14" dur="500" fill="hold"/>
                                        <p:tgtEl>
                                          <p:spTgt spid="143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70F92ABD-60F1-891F-389B-3F19EED226FA}"/>
              </a:ext>
            </a:extLst>
          </p:cNvPr>
          <p:cNvSpPr>
            <a:spLocks noGrp="1"/>
          </p:cNvSpPr>
          <p:nvPr>
            <p:ph type="title"/>
          </p:nvPr>
        </p:nvSpPr>
        <p:spPr>
          <a:xfrm>
            <a:off x="457200" y="479425"/>
            <a:ext cx="8220075" cy="993775"/>
          </a:xfrm>
        </p:spPr>
        <p:txBody>
          <a:bodyPr rtlCol="0"/>
          <a:lstStyle/>
          <a:p>
            <a:pPr eaLnBrk="1" fontAlgn="auto" hangingPunct="1">
              <a:spcAft>
                <a:spcPts val="0"/>
              </a:spcAft>
              <a:defRPr/>
            </a:pPr>
            <a:r>
              <a:rPr lang="en-GB" sz="3600" dirty="0" err="1">
                <a:solidFill>
                  <a:srgbClr val="DE1E5A"/>
                </a:solidFill>
                <a:latin typeface="+mn-lt"/>
              </a:rPr>
              <a:t>Mycoclelandia</a:t>
            </a:r>
            <a:r>
              <a:rPr lang="en-GB" sz="3600" dirty="0">
                <a:solidFill>
                  <a:srgbClr val="DE1E5A"/>
                </a:solidFill>
                <a:latin typeface="+mn-lt"/>
              </a:rPr>
              <a:t> </a:t>
            </a:r>
            <a:r>
              <a:rPr lang="en-GB" sz="3600" dirty="0" err="1">
                <a:solidFill>
                  <a:srgbClr val="DE1E5A"/>
                </a:solidFill>
                <a:latin typeface="+mn-lt"/>
              </a:rPr>
              <a:t>bulundari</a:t>
            </a:r>
            <a:endParaRPr lang="en-GB" sz="3600" dirty="0">
              <a:solidFill>
                <a:srgbClr val="DE1E5A"/>
              </a:solidFill>
              <a:latin typeface="+mn-lt"/>
            </a:endParaRPr>
          </a:p>
        </p:txBody>
      </p:sp>
      <p:sp>
        <p:nvSpPr>
          <p:cNvPr id="5" name="Rectangle 4">
            <a:extLst>
              <a:ext uri="{FF2B5EF4-FFF2-40B4-BE49-F238E27FC236}">
                <a16:creationId xmlns:a16="http://schemas.microsoft.com/office/drawing/2014/main" id="{2700294E-8B15-AE56-E5FE-0FF5AB4816B2}"/>
              </a:ext>
            </a:extLst>
          </p:cNvPr>
          <p:cNvSpPr/>
          <p:nvPr/>
        </p:nvSpPr>
        <p:spPr>
          <a:xfrm>
            <a:off x="813859" y="1955304"/>
            <a:ext cx="4070350" cy="3385542"/>
          </a:xfrm>
          <a:prstGeom prst="rect">
            <a:avLst/>
          </a:prstGeom>
        </p:spPr>
        <p:txBody>
          <a:bodyPr wrap="square" lIns="0" tIns="0" rIns="0" bIns="0">
            <a:spAutoFit/>
          </a:bodyPr>
          <a:lstStyle/>
          <a:p>
            <a:pPr marL="285750" indent="-285750" eaLnBrk="1" fontAlgn="auto" hangingPunct="1">
              <a:spcBef>
                <a:spcPts val="0"/>
              </a:spcBef>
              <a:spcAft>
                <a:spcPts val="0"/>
              </a:spcAft>
              <a:buFont typeface="Arial" panose="020B0604020202020204" pitchFamily="34" charset="0"/>
              <a:buChar char="•"/>
              <a:defRPr/>
            </a:pPr>
            <a:r>
              <a:rPr lang="en-US" sz="2200" dirty="0">
                <a:latin typeface="+mn-lt"/>
              </a:rPr>
              <a:t>Truffle-like fungus</a:t>
            </a:r>
          </a:p>
          <a:p>
            <a:pPr marL="285750" indent="-285750" eaLnBrk="1" fontAlgn="auto" hangingPunct="1">
              <a:spcBef>
                <a:spcPts val="0"/>
              </a:spcBef>
              <a:spcAft>
                <a:spcPts val="0"/>
              </a:spcAft>
              <a:buFont typeface="Arial" panose="020B0604020202020204" pitchFamily="34" charset="0"/>
              <a:buChar char="•"/>
              <a:defRPr/>
            </a:pPr>
            <a:r>
              <a:rPr lang="en-US" sz="2200" dirty="0">
                <a:latin typeface="+mn-lt"/>
              </a:rPr>
              <a:t>Cooked in hot sand and ashes</a:t>
            </a:r>
          </a:p>
          <a:p>
            <a:pPr marL="285750" indent="-285750" eaLnBrk="1" fontAlgn="auto" hangingPunct="1">
              <a:spcBef>
                <a:spcPts val="0"/>
              </a:spcBef>
              <a:spcAft>
                <a:spcPts val="0"/>
              </a:spcAft>
              <a:buFont typeface="Arial" panose="020B0604020202020204" pitchFamily="34" charset="0"/>
              <a:buChar char="•"/>
              <a:defRPr/>
            </a:pPr>
            <a:r>
              <a:rPr lang="en-US" sz="2200" dirty="0">
                <a:latin typeface="+mn-lt"/>
              </a:rPr>
              <a:t>Strong mushroom </a:t>
            </a:r>
            <a:r>
              <a:rPr lang="en-US" sz="2200" dirty="0" err="1">
                <a:latin typeface="+mn-lt"/>
              </a:rPr>
              <a:t>flavour</a:t>
            </a:r>
            <a:endParaRPr lang="en-US" sz="2200" dirty="0">
              <a:latin typeface="+mn-lt"/>
            </a:endParaRPr>
          </a:p>
          <a:p>
            <a:pPr marL="285750" indent="-285750" eaLnBrk="1" fontAlgn="auto" hangingPunct="1">
              <a:spcBef>
                <a:spcPts val="0"/>
              </a:spcBef>
              <a:spcAft>
                <a:spcPts val="0"/>
              </a:spcAft>
              <a:buFont typeface="Arial" panose="020B0604020202020204" pitchFamily="34" charset="0"/>
              <a:buChar char="•"/>
              <a:defRPr/>
            </a:pPr>
            <a:r>
              <a:rPr lang="en-US" sz="2200" dirty="0">
                <a:latin typeface="+mn-lt"/>
              </a:rPr>
              <a:t>From the Northern Territory and Western Australia desert areas</a:t>
            </a:r>
          </a:p>
          <a:p>
            <a:pPr marL="285750" indent="-285750" eaLnBrk="1" fontAlgn="auto" hangingPunct="1">
              <a:spcBef>
                <a:spcPts val="0"/>
              </a:spcBef>
              <a:spcAft>
                <a:spcPts val="0"/>
              </a:spcAft>
              <a:buFont typeface="Arial" panose="020B0604020202020204" pitchFamily="34" charset="0"/>
              <a:buChar char="•"/>
              <a:defRPr/>
            </a:pPr>
            <a:r>
              <a:rPr lang="en-US" sz="2200" dirty="0">
                <a:latin typeface="+mn-lt"/>
              </a:rPr>
              <a:t>Fluid used on body sores and sore eyes</a:t>
            </a:r>
          </a:p>
          <a:p>
            <a:pPr marL="285750" indent="-285750" eaLnBrk="1" fontAlgn="auto" hangingPunct="1">
              <a:spcBef>
                <a:spcPts val="0"/>
              </a:spcBef>
              <a:spcAft>
                <a:spcPts val="0"/>
              </a:spcAft>
              <a:buFont typeface="Arial" panose="020B0604020202020204" pitchFamily="34" charset="0"/>
              <a:buChar char="•"/>
              <a:defRPr/>
            </a:pPr>
            <a:r>
              <a:rPr lang="en-US" sz="2200" dirty="0">
                <a:latin typeface="+mn-lt"/>
              </a:rPr>
              <a:t>Rubbed onto armpits and hair to stop it from growing</a:t>
            </a:r>
          </a:p>
        </p:txBody>
      </p:sp>
      <p:pic>
        <p:nvPicPr>
          <p:cNvPr id="3074" name="Picture 2" descr="Aboriginal use of fungi">
            <a:extLst>
              <a:ext uri="{FF2B5EF4-FFF2-40B4-BE49-F238E27FC236}">
                <a16:creationId xmlns:a16="http://schemas.microsoft.com/office/drawing/2014/main" id="{5A93BFF6-C039-60DC-EF39-3DA2DDF3E9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6534" y="1543050"/>
            <a:ext cx="2806700" cy="4210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DCB5FAEE-CC91-4608-92BD-1007FC9F45E5}" vid="{49F44A1D-5DD0-448D-A9E8-9C9190F1A6E6}"/>
    </a:ext>
  </a:extLst>
</a:theme>
</file>

<file path=ppt/theme/theme2.xml><?xml version="1.0" encoding="utf-8"?>
<a:theme xmlns:a="http://schemas.openxmlformats.org/drawingml/2006/main" name="Disclaimers/Guidan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303</TotalTime>
  <Words>486</Words>
  <Application>Microsoft Office PowerPoint</Application>
  <PresentationFormat>On-screen Show (4:3)</PresentationFormat>
  <Paragraphs>55</Paragraphs>
  <Slides>12</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Twinkl</vt:lpstr>
      <vt:lpstr>Roboto</vt:lpstr>
      <vt:lpstr>Office Theme</vt:lpstr>
      <vt:lpstr>Disclaimers/Guidance</vt:lpstr>
      <vt:lpstr>PowerPoint Presentation</vt:lpstr>
      <vt:lpstr>PowerPoint Presentation</vt:lpstr>
      <vt:lpstr>Omphalotus Nidiformis</vt:lpstr>
      <vt:lpstr>Cyttaria Gunnii</vt:lpstr>
      <vt:lpstr>Choiromyces Aboriginum</vt:lpstr>
      <vt:lpstr>Podaxis pistillaris</vt:lpstr>
      <vt:lpstr>Laccocephalum mylittae</vt:lpstr>
      <vt:lpstr>Pycnoporus sp.</vt:lpstr>
      <vt:lpstr>Mycoclelandia bulundari</vt:lpstr>
      <vt:lpstr>Phellinus sp.</vt:lpstr>
      <vt:lpstr>Pisolithus sp.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Georgina Smith</dc:creator>
  <cp:lastModifiedBy>Victor Davidson</cp:lastModifiedBy>
  <cp:revision>25</cp:revision>
  <dcterms:created xsi:type="dcterms:W3CDTF">2018-12-13T15:00:21Z</dcterms:created>
  <dcterms:modified xsi:type="dcterms:W3CDTF">2024-11-25T23:28:48Z</dcterms:modified>
</cp:coreProperties>
</file>